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18"/>
  </p:notesMasterIdLst>
  <p:handoutMasterIdLst>
    <p:handoutMasterId r:id="rId219"/>
  </p:handoutMasterIdLst>
  <p:sldIdLst>
    <p:sldId id="515" r:id="rId2"/>
    <p:sldId id="947" r:id="rId3"/>
    <p:sldId id="948" r:id="rId4"/>
    <p:sldId id="952" r:id="rId5"/>
    <p:sldId id="954" r:id="rId6"/>
    <p:sldId id="1226" r:id="rId7"/>
    <p:sldId id="970" r:id="rId8"/>
    <p:sldId id="532" r:id="rId9"/>
    <p:sldId id="657" r:id="rId10"/>
    <p:sldId id="643" r:id="rId11"/>
    <p:sldId id="644" r:id="rId12"/>
    <p:sldId id="645" r:id="rId13"/>
    <p:sldId id="961" r:id="rId14"/>
    <p:sldId id="1126" r:id="rId15"/>
    <p:sldId id="649" r:id="rId16"/>
    <p:sldId id="319" r:id="rId17"/>
    <p:sldId id="1177" r:id="rId18"/>
    <p:sldId id="1129" r:id="rId19"/>
    <p:sldId id="1179" r:id="rId20"/>
    <p:sldId id="1180" r:id="rId21"/>
    <p:sldId id="1181" r:id="rId22"/>
    <p:sldId id="1182" r:id="rId23"/>
    <p:sldId id="1183" r:id="rId24"/>
    <p:sldId id="1016" r:id="rId25"/>
    <p:sldId id="1184" r:id="rId26"/>
    <p:sldId id="971" r:id="rId27"/>
    <p:sldId id="1185" r:id="rId28"/>
    <p:sldId id="1248" r:id="rId29"/>
    <p:sldId id="849" r:id="rId30"/>
    <p:sldId id="1189" r:id="rId31"/>
    <p:sldId id="850" r:id="rId32"/>
    <p:sldId id="852" r:id="rId33"/>
    <p:sldId id="853" r:id="rId34"/>
    <p:sldId id="851" r:id="rId35"/>
    <p:sldId id="1017" r:id="rId36"/>
    <p:sldId id="1006" r:id="rId37"/>
    <p:sldId id="1010" r:id="rId38"/>
    <p:sldId id="1011" r:id="rId39"/>
    <p:sldId id="1012" r:id="rId40"/>
    <p:sldId id="1013" r:id="rId41"/>
    <p:sldId id="1014" r:id="rId42"/>
    <p:sldId id="1015" r:id="rId43"/>
    <p:sldId id="1007" r:id="rId44"/>
    <p:sldId id="1008" r:id="rId45"/>
    <p:sldId id="1137" r:id="rId46"/>
    <p:sldId id="1135" r:id="rId47"/>
    <p:sldId id="660" r:id="rId48"/>
    <p:sldId id="1191" r:id="rId49"/>
    <p:sldId id="1019" r:id="rId50"/>
    <p:sldId id="1186" r:id="rId51"/>
    <p:sldId id="1138" r:id="rId52"/>
    <p:sldId id="972" r:id="rId53"/>
    <p:sldId id="1252" r:id="rId54"/>
    <p:sldId id="855" r:id="rId55"/>
    <p:sldId id="856" r:id="rId56"/>
    <p:sldId id="859" r:id="rId57"/>
    <p:sldId id="858" r:id="rId58"/>
    <p:sldId id="857" r:id="rId59"/>
    <p:sldId id="1020" r:id="rId60"/>
    <p:sldId id="1005" r:id="rId61"/>
    <p:sldId id="1190" r:id="rId62"/>
    <p:sldId id="1187" r:id="rId63"/>
    <p:sldId id="998" r:id="rId64"/>
    <p:sldId id="1245" r:id="rId65"/>
    <p:sldId id="999" r:id="rId66"/>
    <p:sldId id="1246" r:id="rId67"/>
    <p:sldId id="1140" r:id="rId68"/>
    <p:sldId id="1001" r:id="rId69"/>
    <p:sldId id="996" r:id="rId70"/>
    <p:sldId id="673" r:id="rId71"/>
    <p:sldId id="861" r:id="rId72"/>
    <p:sldId id="860" r:id="rId73"/>
    <p:sldId id="1141" r:id="rId74"/>
    <p:sldId id="1227" r:id="rId75"/>
    <p:sldId id="1022" r:id="rId76"/>
    <p:sldId id="1188" r:id="rId77"/>
    <p:sldId id="1003" r:id="rId78"/>
    <p:sldId id="1004" r:id="rId79"/>
    <p:sldId id="1146" r:id="rId80"/>
    <p:sldId id="1147" r:id="rId81"/>
    <p:sldId id="1247" r:id="rId82"/>
    <p:sldId id="680" r:id="rId83"/>
    <p:sldId id="734" r:id="rId84"/>
    <p:sldId id="1142" r:id="rId85"/>
    <p:sldId id="682" r:id="rId86"/>
    <p:sldId id="737" r:id="rId87"/>
    <p:sldId id="735" r:id="rId88"/>
    <p:sldId id="762" r:id="rId89"/>
    <p:sldId id="862" r:id="rId90"/>
    <p:sldId id="683" r:id="rId91"/>
    <p:sldId id="806" r:id="rId92"/>
    <p:sldId id="684" r:id="rId93"/>
    <p:sldId id="685" r:id="rId94"/>
    <p:sldId id="686" r:id="rId95"/>
    <p:sldId id="687" r:id="rId96"/>
    <p:sldId id="688" r:id="rId97"/>
    <p:sldId id="1169" r:id="rId98"/>
    <p:sldId id="1192" r:id="rId99"/>
    <p:sldId id="700" r:id="rId100"/>
    <p:sldId id="701" r:id="rId101"/>
    <p:sldId id="702" r:id="rId102"/>
    <p:sldId id="703" r:id="rId103"/>
    <p:sldId id="704" r:id="rId104"/>
    <p:sldId id="705" r:id="rId105"/>
    <p:sldId id="706" r:id="rId106"/>
    <p:sldId id="843" r:id="rId107"/>
    <p:sldId id="1236" r:id="rId108"/>
    <p:sldId id="1237" r:id="rId109"/>
    <p:sldId id="763" r:id="rId110"/>
    <p:sldId id="1232" r:id="rId111"/>
    <p:sldId id="373" r:id="rId112"/>
    <p:sldId id="1027" r:id="rId113"/>
    <p:sldId id="809" r:id="rId114"/>
    <p:sldId id="811" r:id="rId115"/>
    <p:sldId id="810" r:id="rId116"/>
    <p:sldId id="1157" r:id="rId117"/>
    <p:sldId id="1028" r:id="rId118"/>
    <p:sldId id="1193" r:id="rId119"/>
    <p:sldId id="1194" r:id="rId120"/>
    <p:sldId id="1045" r:id="rId121"/>
    <p:sldId id="1029" r:id="rId122"/>
    <p:sldId id="1155" r:id="rId123"/>
    <p:sldId id="1080" r:id="rId124"/>
    <p:sldId id="1101" r:id="rId125"/>
    <p:sldId id="864" r:id="rId126"/>
    <p:sldId id="1143" r:id="rId127"/>
    <p:sldId id="1156" r:id="rId128"/>
    <p:sldId id="814" r:id="rId129"/>
    <p:sldId id="1238" r:id="rId130"/>
    <p:sldId id="1063" r:id="rId131"/>
    <p:sldId id="820" r:id="rId132"/>
    <p:sldId id="1048" r:id="rId133"/>
    <p:sldId id="1148" r:id="rId134"/>
    <p:sldId id="1149" r:id="rId135"/>
    <p:sldId id="1150" r:id="rId136"/>
    <p:sldId id="1151" r:id="rId137"/>
    <p:sldId id="1153" r:id="rId138"/>
    <p:sldId id="1154" r:id="rId139"/>
    <p:sldId id="990" r:id="rId140"/>
    <p:sldId id="831" r:id="rId141"/>
    <p:sldId id="1231" r:id="rId142"/>
    <p:sldId id="881" r:id="rId143"/>
    <p:sldId id="812" r:id="rId144"/>
    <p:sldId id="1105" r:id="rId145"/>
    <p:sldId id="882" r:id="rId146"/>
    <p:sldId id="1111" r:id="rId147"/>
    <p:sldId id="897" r:id="rId148"/>
    <p:sldId id="1160" r:id="rId149"/>
    <p:sldId id="1159" r:id="rId150"/>
    <p:sldId id="1104" r:id="rId151"/>
    <p:sldId id="886" r:id="rId152"/>
    <p:sldId id="600" r:id="rId153"/>
    <p:sldId id="601" r:id="rId154"/>
    <p:sldId id="602" r:id="rId155"/>
    <p:sldId id="603" r:id="rId156"/>
    <p:sldId id="607" r:id="rId157"/>
    <p:sldId id="610" r:id="rId158"/>
    <p:sldId id="614" r:id="rId159"/>
    <p:sldId id="616" r:id="rId160"/>
    <p:sldId id="617" r:id="rId161"/>
    <p:sldId id="770" r:id="rId162"/>
    <p:sldId id="1166" r:id="rId163"/>
    <p:sldId id="1162" r:id="rId164"/>
    <p:sldId id="1249" r:id="rId165"/>
    <p:sldId id="1250" r:id="rId166"/>
    <p:sldId id="1170" r:id="rId167"/>
    <p:sldId id="1171" r:id="rId168"/>
    <p:sldId id="1173" r:id="rId169"/>
    <p:sldId id="1174" r:id="rId170"/>
    <p:sldId id="1175" r:id="rId171"/>
    <p:sldId id="1163" r:id="rId172"/>
    <p:sldId id="1251" r:id="rId173"/>
    <p:sldId id="1164" r:id="rId174"/>
    <p:sldId id="1165" r:id="rId175"/>
    <p:sldId id="898" r:id="rId176"/>
    <p:sldId id="1161" r:id="rId177"/>
    <p:sldId id="1086" r:id="rId178"/>
    <p:sldId id="902" r:id="rId179"/>
    <p:sldId id="1107" r:id="rId180"/>
    <p:sldId id="1089" r:id="rId181"/>
    <p:sldId id="1106" r:id="rId182"/>
    <p:sldId id="1102" r:id="rId183"/>
    <p:sldId id="906" r:id="rId184"/>
    <p:sldId id="903" r:id="rId185"/>
    <p:sldId id="1224" r:id="rId186"/>
    <p:sldId id="452" r:id="rId187"/>
    <p:sldId id="992" r:id="rId188"/>
    <p:sldId id="1200" r:id="rId189"/>
    <p:sldId id="1201" r:id="rId190"/>
    <p:sldId id="1239" r:id="rId191"/>
    <p:sldId id="1112" r:id="rId192"/>
    <p:sldId id="1115" r:id="rId193"/>
    <p:sldId id="1234" r:id="rId194"/>
    <p:sldId id="1233" r:id="rId195"/>
    <p:sldId id="1241" r:id="rId196"/>
    <p:sldId id="1228" r:id="rId197"/>
    <p:sldId id="1229" r:id="rId198"/>
    <p:sldId id="1195" r:id="rId199"/>
    <p:sldId id="451" r:id="rId200"/>
    <p:sldId id="1243" r:id="rId201"/>
    <p:sldId id="1210" r:id="rId202"/>
    <p:sldId id="1211" r:id="rId203"/>
    <p:sldId id="1212" r:id="rId204"/>
    <p:sldId id="1213" r:id="rId205"/>
    <p:sldId id="1214" r:id="rId206"/>
    <p:sldId id="1215" r:id="rId207"/>
    <p:sldId id="1216" r:id="rId208"/>
    <p:sldId id="1217" r:id="rId209"/>
    <p:sldId id="1218" r:id="rId210"/>
    <p:sldId id="1219" r:id="rId211"/>
    <p:sldId id="1220" r:id="rId212"/>
    <p:sldId id="1221" r:id="rId213"/>
    <p:sldId id="1242" r:id="rId214"/>
    <p:sldId id="1230" r:id="rId215"/>
    <p:sldId id="1222" r:id="rId216"/>
    <p:sldId id="1244" r:id="rId217"/>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768" autoAdjust="0"/>
    <p:restoredTop sz="99808" autoAdjust="0"/>
  </p:normalViewPr>
  <p:slideViewPr>
    <p:cSldViewPr>
      <p:cViewPr varScale="1">
        <p:scale>
          <a:sx n="85" d="100"/>
          <a:sy n="85" d="100"/>
        </p:scale>
        <p:origin x="-300" y="-8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50" d="100"/>
        <a:sy n="150" d="100"/>
      </p:scale>
      <p:origin x="0" y="7250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_rels/viewProps.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Empty operating weight in </a:t>
            </a:r>
            <a:r>
              <a:rPr lang="en-US" dirty="0" err="1" smtClean="0"/>
              <a:t>megagrams</a:t>
            </a:r>
            <a:r>
              <a:rPr lang="en-US" dirty="0" smtClean="0"/>
              <a:t>. range</a:t>
            </a:r>
            <a:r>
              <a:rPr lang="en-US" baseline="0" dirty="0" smtClean="0"/>
              <a:t> in </a:t>
            </a:r>
            <a:r>
              <a:rPr lang="en-US" baseline="0" dirty="0" err="1" smtClean="0"/>
              <a:t>megameters</a:t>
            </a:r>
            <a:r>
              <a:rPr lang="en-US" baseline="0" dirty="0" smtClean="0"/>
              <a:t>, speed in </a:t>
            </a:r>
            <a:r>
              <a:rPr lang="en-US" baseline="0" smtClean="0"/>
              <a:t>kmh</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smtClean="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smtClean="0">
              <a:latin typeface="Times New Roman" charset="0"/>
            </a:endParaRPr>
          </a:p>
          <a:p>
            <a:r>
              <a:rPr lang="en-US" smtClean="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smtClean="0">
              <a:latin typeface="Times New Roman" charset="0"/>
            </a:endParaRPr>
          </a:p>
          <a:p>
            <a:r>
              <a:rPr lang="en-US" smtClean="0">
                <a:latin typeface="Times New Roman" charset="0"/>
              </a:rPr>
              <a:t>This type of class association is very common in communications.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smtClean="0">
                <a:latin typeface="Times New Roman" charset="0"/>
              </a:rPr>
              <a:t>CORRECT UPDATED GRAPHIC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that </a:t>
            </a:r>
            <a:r>
              <a:rPr lang="en-US" sz="1200" kern="1200" dirty="0" err="1" smtClean="0">
                <a:solidFill>
                  <a:schemeClr val="tx1"/>
                </a:solidFill>
                <a:effectLst/>
                <a:latin typeface="Times New Roman" pitchFamily="18" charset="0"/>
                <a:ea typeface="ＭＳ Ｐゴシック" charset="-128"/>
                <a:cs typeface="ＭＳ Ｐゴシック" charset="-128"/>
              </a:rPr>
              <a:t>xtUML</a:t>
            </a:r>
            <a:r>
              <a:rPr lang="en-US" sz="1200" kern="1200" dirty="0" smtClean="0">
                <a:solidFill>
                  <a:schemeClr val="tx1"/>
                </a:solidFill>
                <a:effectLst/>
                <a:latin typeface="Times New Roman" pitchFamily="18" charset="0"/>
                <a:ea typeface="ＭＳ Ｐゴシック" charset="-128"/>
                <a:cs typeface="ＭＳ Ｐゴシック" charset="-128"/>
              </a:rPr>
              <a:t> does </a:t>
            </a:r>
            <a:r>
              <a:rPr lang="en-US" sz="1200" i="1" kern="1200" dirty="0" smtClean="0">
                <a:solidFill>
                  <a:schemeClr val="tx1"/>
                </a:solidFill>
                <a:effectLst/>
                <a:latin typeface="Times New Roman" pitchFamily="18" charset="0"/>
                <a:ea typeface="ＭＳ Ｐゴシック" charset="-128"/>
                <a:cs typeface="ＭＳ Ｐゴシック" charset="-128"/>
              </a:rPr>
              <a:t>not</a:t>
            </a:r>
            <a:r>
              <a:rPr lang="en-US" sz="1200" kern="1200" dirty="0" smtClean="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Taken from http://www.maperformance.com/blitz-fatt-advance-boost-sensor-set-for-touch-brain-fatt-advance-plus-blz_19240.html</a:t>
            </a:r>
          </a:p>
          <a:p>
            <a:endParaRPr lang="en-US" dirty="0" smtClean="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8" charset="0"/>
                <a:ea typeface="ＭＳ Ｐゴシック" charset="-128"/>
                <a:cs typeface="ＭＳ Ｐゴシック" charset="-128"/>
              </a:rPr>
              <a:t>“Blitz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http://sarisl.wordpress.com/2013/07/28/egocentrism-is-not-the-same-as-narcissism/</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http://</a:t>
            </a:r>
            <a:r>
              <a:rPr lang="en-US" dirty="0" err="1" smtClean="0">
                <a:latin typeface="Times New Roman" charset="0"/>
              </a:rPr>
              <a:t>www.learnersdictionary.com</a:t>
            </a:r>
            <a:r>
              <a:rPr lang="en-US" dirty="0" smtClean="0">
                <a:latin typeface="Times New Roman" charset="0"/>
              </a:rPr>
              <a:t>/definition/hurdle</a:t>
            </a:r>
          </a:p>
          <a:p>
            <a:endParaRPr lang="en-US" dirty="0" smtClean="0">
              <a:latin typeface="Times New Roman" charset="0"/>
            </a:endParaRPr>
          </a:p>
          <a:p>
            <a:r>
              <a:rPr lang="en-US" dirty="0" smtClean="0">
                <a:latin typeface="Times New Roman" charset="0"/>
              </a:rPr>
              <a:t>http://</a:t>
            </a:r>
            <a:r>
              <a:rPr lang="en-US" dirty="0" err="1" smtClean="0">
                <a:latin typeface="Times New Roman" charset="0"/>
              </a:rPr>
              <a:t>www.officialpsds.com</a:t>
            </a:r>
            <a:r>
              <a:rPr lang="en-US" dirty="0" smtClean="0">
                <a:latin typeface="Times New Roman" charset="0"/>
              </a:rPr>
              <a:t>/Blank-Notebook-Paper-PSD70135.html</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http://blog.softlayer.com/2013/virtual-magic-the-cloud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147</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smtClean="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175</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177</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178</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179</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181</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183</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184</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smtClean="0">
                <a:latin typeface="Times New Roman" charset="0"/>
              </a:rPr>
              <a:t>The Discovered category includes conceptual classes; things which represnt entities that are in the real word but which cannot be touched, e.g. ”Account’.</a:t>
            </a:r>
          </a:p>
          <a:p>
            <a:endParaRPr lang="en-US" smtClean="0">
              <a:latin typeface="Times New Roman"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is in the pub except Hugo,</a:t>
            </a:r>
            <a:r>
              <a:rPr lang="en-US" baseline="0" dirty="0" smtClean="0"/>
              <a:t> and everyone is drinking except </a:t>
            </a:r>
            <a:r>
              <a:rPr lang="en-US" baseline="0" dirty="0" err="1" smtClean="0"/>
              <a:t>Zoltan</a:t>
            </a:r>
            <a:r>
              <a:rPr lang="en-US" baseline="0" dirty="0" smtClean="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191</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blitz, we could ask them to categorize the classes (Yes, Maybe, No).</a:t>
            </a:r>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201</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a:t>
            </a:r>
            <a:r>
              <a:rPr lang="en-US" baseline="0" dirty="0" smtClean="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26658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212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teaching points on this page:</a:t>
            </a:r>
          </a:p>
          <a:p>
            <a:r>
              <a:rPr lang="en-US" dirty="0" smtClean="0"/>
              <a:t>	Conventions for writing descriptions</a:t>
            </a:r>
          </a:p>
          <a:p>
            <a:r>
              <a:rPr lang="en-US" dirty="0" smtClean="0"/>
              <a:t>	Make the description describe how the model captures the subject matter</a:t>
            </a:r>
            <a:endParaRPr lang="en-US" dirty="0"/>
          </a:p>
        </p:txBody>
      </p:sp>
    </p:spTree>
    <p:extLst>
      <p:ext uri="{BB962C8B-B14F-4D97-AF65-F5344CB8AC3E}">
        <p14:creationId xmlns:p14="http://schemas.microsoft.com/office/powerpoint/2010/main" val="500090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smtClean="0">
                <a:solidFill>
                  <a:schemeClr val="tx1"/>
                </a:solidFill>
                <a:effectLst/>
                <a:latin typeface="Times New Roman" pitchFamily="18" charset="0"/>
                <a:ea typeface="ＭＳ Ｐゴシック" charset="-128"/>
                <a:cs typeface="ＭＳ Ｐゴシック" charset="-128"/>
              </a:rPr>
              <a:t>requestID</a:t>
            </a:r>
            <a:r>
              <a:rPr lang="en-US" sz="1200" kern="1200" dirty="0" smtClean="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4.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gif"/></Relationships>
</file>

<file path=ppt/slides/_rels/slide185.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4.gif"/><Relationship Id="rId4" Type="http://schemas.openxmlformats.org/officeDocument/2006/relationships/image" Target="../media/image7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s>
</file>

<file path=ppt/slides/_rels/slide23.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64.emf"/><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4.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5.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5.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5.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4.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smtClean="0"/>
              <a:t>A: Recap</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smtClean="0"/>
              <a:t>Class Diagram</a:t>
            </a:r>
          </a:p>
        </p:txBody>
      </p:sp>
      <p:sp>
        <p:nvSpPr>
          <p:cNvPr id="20483" name="Content Placeholder 2"/>
          <p:cNvSpPr>
            <a:spLocks noGrp="1"/>
          </p:cNvSpPr>
          <p:nvPr>
            <p:ph idx="1"/>
          </p:nvPr>
        </p:nvSpPr>
        <p:spPr/>
        <p:txBody>
          <a:bodyPr/>
          <a:lstStyle/>
          <a:p>
            <a:pPr marL="0" indent="0"/>
            <a:r>
              <a:rPr lang="en-US" dirty="0" smtClean="0"/>
              <a:t>A class diagram consists of:</a:t>
            </a:r>
          </a:p>
          <a:p>
            <a:pPr lvl="1"/>
            <a:r>
              <a:rPr lang="en-US" dirty="0"/>
              <a:t>c</a:t>
            </a:r>
            <a:r>
              <a:rPr lang="en-US" dirty="0" smtClean="0"/>
              <a:t>lasses</a:t>
            </a:r>
          </a:p>
          <a:p>
            <a:pPr lvl="1"/>
            <a:r>
              <a:rPr lang="en-US" dirty="0"/>
              <a:t>a</a:t>
            </a:r>
            <a:r>
              <a:rPr lang="en-US" dirty="0" smtClean="0"/>
              <a:t>ttributes</a:t>
            </a:r>
          </a:p>
          <a:p>
            <a:pPr lvl="1"/>
            <a:r>
              <a:rPr lang="en-US" dirty="0"/>
              <a:t>associations, </a:t>
            </a:r>
            <a:r>
              <a:rPr lang="en-US" dirty="0" smtClean="0"/>
              <a:t>and</a:t>
            </a:r>
          </a:p>
          <a:p>
            <a:pPr lvl="1"/>
            <a:r>
              <a:rPr lang="en-US" dirty="0" smtClean="0"/>
              <a:t>operations</a:t>
            </a:r>
            <a:endParaRPr lang="en-US" dirty="0"/>
          </a:p>
          <a:p>
            <a:pPr lvl="1"/>
            <a:endParaRPr lang="en-US" dirty="0" smtClean="0"/>
          </a:p>
          <a:p>
            <a:pPr lvl="1"/>
            <a:endParaRPr lang="en-US" dirty="0" smtClean="0"/>
          </a:p>
          <a:p>
            <a:r>
              <a:rPr lang="en-US" dirty="0" smtClean="0"/>
              <a:t>We shall examine </a:t>
            </a:r>
            <a:br>
              <a:rPr lang="en-US" dirty="0" smtClean="0"/>
            </a:br>
            <a:r>
              <a:rPr lang="en-US" dirty="0" smtClean="0"/>
              <a:t>each in turn.</a:t>
            </a:r>
          </a:p>
          <a:p>
            <a:pPr marL="0" indent="0"/>
            <a:endParaRPr lang="en-US" dirty="0" smtClean="0"/>
          </a:p>
          <a:p>
            <a:pPr lvl="1">
              <a:buFont typeface="Monotype Sorts" charset="2"/>
              <a:buNone/>
            </a:pPr>
            <a:endParaRPr lang="en-US"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a:t>
            </a:r>
            <a:r>
              <a:rPr lang="en-US" sz="2200" dirty="0" smtClean="0">
                <a:latin typeface="Arial Unicode MS" charset="0"/>
              </a:rPr>
              <a:t>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smtClean="0">
                <a:latin typeface="Ericsson Capital TT" charset="0"/>
              </a:rPr>
              <a:t>Remember!</a:t>
            </a:r>
            <a:endParaRPr lang="en-GB" dirty="0" smtClean="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smtClean="0"/>
              <a:t>Beware of </a:t>
            </a:r>
            <a:r>
              <a:rPr lang="en-GB" dirty="0" smtClean="0"/>
              <a:t> “-</a:t>
            </a:r>
            <a:r>
              <a:rPr lang="en-GB" dirty="0" err="1" smtClean="0"/>
              <a:t>er</a:t>
            </a:r>
            <a:r>
              <a:rPr lang="en-GB" dirty="0" smtClean="0"/>
              <a:t>” classes     (e.g. Handler, Manager…)</a:t>
            </a:r>
          </a:p>
          <a:p>
            <a:pPr lvl="1">
              <a:defRPr/>
            </a:pPr>
            <a:r>
              <a:rPr lang="en-GB" dirty="0" smtClean="0"/>
              <a:t>A good class model is simple and easily understandable even to the subject matter newbie</a:t>
            </a:r>
          </a:p>
          <a:p>
            <a:pPr lvl="1">
              <a:defRPr/>
            </a:pPr>
            <a:r>
              <a:rPr lang="en-GB" dirty="0" smtClean="0"/>
              <a:t>A more elaborate class diagram usually results in simpler state models</a:t>
            </a:r>
          </a:p>
          <a:p>
            <a:pPr lvl="2">
              <a:buNone/>
              <a:defRPr/>
            </a:pPr>
            <a:endParaRPr lang="en-GB" sz="2200" dirty="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Models</a:t>
            </a:r>
            <a:endParaRPr lang="en-US" dirty="0"/>
          </a:p>
        </p:txBody>
      </p:sp>
      <p:sp>
        <p:nvSpPr>
          <p:cNvPr id="3" name="Content Placeholder 2"/>
          <p:cNvSpPr>
            <a:spLocks noGrp="1"/>
          </p:cNvSpPr>
          <p:nvPr>
            <p:ph idx="1"/>
          </p:nvPr>
        </p:nvSpPr>
        <p:spPr/>
        <p:txBody>
          <a:bodyPr/>
          <a:lstStyle/>
          <a:p>
            <a:r>
              <a:rPr lang="en-US" dirty="0" smtClean="0"/>
              <a:t>Class models capture:</a:t>
            </a:r>
          </a:p>
          <a:p>
            <a:pPr lvl="1"/>
            <a:r>
              <a:rPr lang="en-US" dirty="0"/>
              <a:t>a</a:t>
            </a:r>
            <a:r>
              <a:rPr lang="en-US" dirty="0" smtClean="0"/>
              <a:t>bstractions </a:t>
            </a:r>
            <a:r>
              <a:rPr lang="en-US" dirty="0"/>
              <a:t>of the things in and around the system. </a:t>
            </a:r>
          </a:p>
          <a:p>
            <a:pPr lvl="2"/>
            <a:r>
              <a:rPr lang="en-US" sz="2200" dirty="0"/>
              <a:t>Ideally the invariants, the things and concepts inherent in the subject matter regardless of the current requirements.</a:t>
            </a:r>
          </a:p>
          <a:p>
            <a:pPr lvl="1"/>
            <a:r>
              <a:rPr lang="en-US" dirty="0"/>
              <a:t>a</a:t>
            </a:r>
            <a:r>
              <a:rPr lang="en-US" dirty="0" smtClean="0"/>
              <a:t>ssociations </a:t>
            </a:r>
            <a:r>
              <a:rPr lang="en-US" dirty="0"/>
              <a:t>between the instances of these abstractions.</a:t>
            </a:r>
          </a:p>
          <a:p>
            <a:pPr lvl="1"/>
            <a:r>
              <a:rPr lang="en-US" dirty="0" smtClean="0"/>
              <a:t>rules </a:t>
            </a:r>
            <a:r>
              <a:rPr lang="en-US" dirty="0"/>
              <a:t>about the instance population at any point in time.</a:t>
            </a:r>
          </a:p>
          <a:p>
            <a:pPr lvl="1"/>
            <a:r>
              <a:rPr lang="en-US" dirty="0"/>
              <a:t>a</a:t>
            </a:r>
            <a:r>
              <a:rPr lang="en-US" dirty="0" smtClean="0"/>
              <a:t> </a:t>
            </a:r>
            <a:r>
              <a:rPr lang="en-US" dirty="0"/>
              <a:t>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Class Models</a:t>
            </a:r>
            <a:endParaRPr lang="en-US" dirty="0"/>
          </a:p>
        </p:txBody>
      </p:sp>
      <p:sp>
        <p:nvSpPr>
          <p:cNvPr id="3" name="Content Placeholder 2"/>
          <p:cNvSpPr>
            <a:spLocks noGrp="1"/>
          </p:cNvSpPr>
          <p:nvPr>
            <p:ph idx="1"/>
          </p:nvPr>
        </p:nvSpPr>
        <p:spPr/>
        <p:txBody>
          <a:bodyPr/>
          <a:lstStyle/>
          <a:p>
            <a:r>
              <a:rPr lang="en-US" dirty="0" smtClean="0"/>
              <a:t>Good class models:</a:t>
            </a:r>
          </a:p>
          <a:p>
            <a:pPr lvl="1"/>
            <a:r>
              <a:rPr lang="en-US" dirty="0" smtClean="0"/>
              <a:t>Are easily </a:t>
            </a:r>
            <a:r>
              <a:rPr lang="en-US" dirty="0"/>
              <a:t>understood by:</a:t>
            </a:r>
          </a:p>
          <a:p>
            <a:pPr lvl="2"/>
            <a:r>
              <a:rPr lang="en-US" sz="2200" dirty="0"/>
              <a:t>Experts in the subject matter so they can verify/dispute its correctness</a:t>
            </a:r>
          </a:p>
          <a:p>
            <a:pPr lvl="2"/>
            <a:r>
              <a:rPr lang="en-US" sz="2200" dirty="0"/>
              <a:t>Those new to the subject matter so they can learn the </a:t>
            </a:r>
            <a:r>
              <a:rPr lang="en-US" sz="2200" dirty="0" smtClean="0"/>
              <a:t>domain</a:t>
            </a:r>
            <a:endParaRPr lang="en-US" dirty="0" smtClean="0"/>
          </a:p>
          <a:p>
            <a:pPr lvl="1"/>
            <a:r>
              <a:rPr lang="en-US" dirty="0" smtClean="0"/>
              <a:t>Expose </a:t>
            </a:r>
            <a:r>
              <a:rPr lang="en-US" dirty="0"/>
              <a:t>more information on the class diagram t</a:t>
            </a:r>
            <a:r>
              <a:rPr lang="en-US" dirty="0" smtClean="0"/>
              <a:t>o lead </a:t>
            </a:r>
            <a:r>
              <a:rPr lang="en-US" dirty="0"/>
              <a:t>to simpler state models</a:t>
            </a:r>
            <a:r>
              <a:rPr lang="en-US" dirty="0" smtClean="0"/>
              <a:t>.</a:t>
            </a:r>
          </a:p>
          <a:p>
            <a:pPr lvl="1"/>
            <a:r>
              <a:rPr lang="en-US" dirty="0" smtClean="0"/>
              <a:t>Expose information, not hide (“encapsulate”) it</a:t>
            </a:r>
            <a:endParaRPr lang="en-US" dirty="0"/>
          </a:p>
          <a:p>
            <a:endParaRPr lang="en-US" dirty="0"/>
          </a:p>
        </p:txBody>
      </p:sp>
    </p:spTree>
    <p:extLst>
      <p:ext uri="{BB962C8B-B14F-4D97-AF65-F5344CB8AC3E}">
        <p14:creationId xmlns:p14="http://schemas.microsoft.com/office/powerpoint/2010/main" val="36389023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smtClean="0"/>
              <a:t>5.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5</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Class</a:t>
            </a:r>
          </a:p>
        </p:txBody>
      </p:sp>
      <p:sp>
        <p:nvSpPr>
          <p:cNvPr id="21507" name="Content Placeholder 2"/>
          <p:cNvSpPr>
            <a:spLocks noGrp="1"/>
          </p:cNvSpPr>
          <p:nvPr>
            <p:ph idx="1"/>
          </p:nvPr>
        </p:nvSpPr>
        <p:spPr/>
        <p:txBody>
          <a:bodyPr/>
          <a:lstStyle/>
          <a:p>
            <a:pPr marL="0" indent="0"/>
            <a:r>
              <a:rPr lang="en-US" dirty="0" smtClean="0"/>
              <a:t>A </a:t>
            </a:r>
            <a:r>
              <a:rPr lang="en-US" i="1" dirty="0" smtClean="0"/>
              <a:t>class </a:t>
            </a:r>
            <a:r>
              <a:rPr lang="en-US" dirty="0" smtClean="0"/>
              <a:t>is a </a:t>
            </a:r>
            <a:r>
              <a:rPr lang="en-US" i="1" dirty="0" smtClean="0"/>
              <a:t>conceptual entity </a:t>
            </a:r>
            <a:r>
              <a:rPr lang="en-US" dirty="0" smtClean="0"/>
              <a:t>within the </a:t>
            </a:r>
            <a:r>
              <a:rPr lang="en-US" i="1" dirty="0" smtClean="0"/>
              <a:t>subject matter </a:t>
            </a:r>
            <a:r>
              <a:rPr lang="en-US" dirty="0" smtClean="0"/>
              <a:t>at hand.</a:t>
            </a:r>
          </a:p>
          <a:p>
            <a:pPr marL="0" indent="0"/>
            <a:endParaRPr lang="en-US" dirty="0" smtClean="0"/>
          </a:p>
          <a:p>
            <a:pPr marL="0" indent="0"/>
            <a:endParaRPr lang="en-US" dirty="0" smtClean="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Some instances progress through stages during their lifetime.</a:t>
            </a:r>
            <a:br>
              <a:rPr lang="en-GB" dirty="0" smtClean="0"/>
            </a:br>
            <a:endParaRPr lang="en-GB" dirty="0" smtClean="0"/>
          </a:p>
          <a:p>
            <a:r>
              <a:rPr lang="en-GB" dirty="0" smtClean="0"/>
              <a:t>The collection of stages and the order of progression constitutes its </a:t>
            </a:r>
            <a:r>
              <a:rPr lang="en-GB" i="1" dirty="0" smtClean="0"/>
              <a:t>lifecycle</a:t>
            </a:r>
            <a:r>
              <a:rPr lang="en-GB" dirty="0" smtClean="0"/>
              <a:t>.</a:t>
            </a:r>
          </a:p>
          <a:p>
            <a:endParaRPr lang="en-GB" dirty="0" smtClean="0"/>
          </a:p>
          <a:p>
            <a:r>
              <a:rPr lang="en-GB" dirty="0" smtClean="0"/>
              <a:t>It is represented as a </a:t>
            </a:r>
            <a:r>
              <a:rPr lang="en-GB" i="1" dirty="0" smtClean="0"/>
              <a:t>state model</a:t>
            </a:r>
            <a:r>
              <a:rPr lang="en-GB" dirty="0" smtClean="0"/>
              <a:t>, which may be captured as:</a:t>
            </a:r>
          </a:p>
          <a:p>
            <a:pPr lvl="1"/>
            <a:r>
              <a:rPr lang="en-GB" dirty="0" smtClean="0"/>
              <a:t>a state diagram</a:t>
            </a:r>
          </a:p>
          <a:p>
            <a:pPr lvl="1"/>
            <a:r>
              <a:rPr lang="en-GB" dirty="0" smtClean="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smtClean="0"/>
                <a:t>Button pushed</a:t>
              </a:r>
              <a:endParaRPr lang="en-US" sz="1200" dirty="0"/>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smtClean="0"/>
                <a:t>Door closed</a:t>
              </a:r>
              <a:endParaRPr lang="en-US" sz="1200" dirty="0"/>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smtClean="0"/>
                <a:t>Arrive </a:t>
              </a:r>
            </a:p>
            <a:p>
              <a:r>
                <a:rPr lang="en-US" sz="1200" dirty="0" smtClean="0"/>
                <a:t>at floor</a:t>
              </a:r>
              <a:endParaRPr lang="en-US" sz="1200" dirty="0"/>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smtClean="0"/>
                <a:t>Door opened</a:t>
              </a:r>
              <a:endParaRPr lang="en-US" sz="1200" dirty="0"/>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gridCol w="688063"/>
                <a:gridCol w="688063"/>
                <a:gridCol w="688063"/>
                <a:gridCol w="688063"/>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A state diagram comprises:</a:t>
            </a:r>
          </a:p>
          <a:p>
            <a:pPr lvl="1"/>
            <a:r>
              <a:rPr lang="en-GB" dirty="0" smtClean="0"/>
              <a:t>  States</a:t>
            </a:r>
          </a:p>
          <a:p>
            <a:pPr lvl="1"/>
            <a:r>
              <a:rPr lang="en-GB" dirty="0" smtClean="0"/>
              <a:t>  Transitions</a:t>
            </a:r>
          </a:p>
          <a:p>
            <a:pPr lvl="1"/>
            <a:r>
              <a:rPr lang="en-GB" dirty="0" smtClean="0"/>
              <a:t>  Events</a:t>
            </a:r>
          </a:p>
          <a:p>
            <a:pPr lvl="1"/>
            <a:r>
              <a:rPr lang="en-GB" dirty="0" smtClean="0"/>
              <a:t>  Activities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r>
              <a:rPr lang="en-GB" dirty="0" smtClean="0"/>
              <a:t>We’ll talk about each in turn.</a:t>
            </a:r>
          </a:p>
          <a:p>
            <a:endParaRPr lang="en-GB" dirty="0" smtClean="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smtClean="0"/>
              <a:t>States</a:t>
            </a:r>
          </a:p>
        </p:txBody>
      </p:sp>
      <p:sp>
        <p:nvSpPr>
          <p:cNvPr id="102403" name="Content Placeholder 2"/>
          <p:cNvSpPr>
            <a:spLocks noGrp="1"/>
          </p:cNvSpPr>
          <p:nvPr>
            <p:ph idx="1"/>
          </p:nvPr>
        </p:nvSpPr>
        <p:spPr/>
        <p:txBody>
          <a:bodyPr/>
          <a:lstStyle/>
          <a:p>
            <a:pPr marL="0" indent="0"/>
            <a:r>
              <a:rPr lang="en-US" dirty="0" smtClean="0"/>
              <a:t>A </a:t>
            </a:r>
            <a:r>
              <a:rPr lang="en-US" i="1" dirty="0" smtClean="0"/>
              <a:t>state </a:t>
            </a:r>
            <a:r>
              <a:rPr lang="en-US" dirty="0" smtClean="0"/>
              <a:t>is an abstraction of a stage in an instance’s lifecycle.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r>
              <a:rPr lang="en-US" sz="2000" dirty="0">
                <a:solidFill>
                  <a:srgbClr val="FFFFFF"/>
                </a:solidFill>
              </a:rPr>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smtClean="0"/>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smtClean="0"/>
              <a:t>A </a:t>
            </a:r>
            <a:r>
              <a:rPr lang="en-US" i="1" dirty="0" smtClean="0"/>
              <a:t>transition </a:t>
            </a:r>
            <a:r>
              <a:rPr lang="en-US" dirty="0" smtClean="0"/>
              <a:t>is a change from one state to another (possibly the same)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smtClean="0"/>
              <a:t>Events</a:t>
            </a:r>
          </a:p>
        </p:txBody>
      </p:sp>
      <p:sp>
        <p:nvSpPr>
          <p:cNvPr id="103427" name="Content Placeholder 2"/>
          <p:cNvSpPr>
            <a:spLocks noGrp="1"/>
          </p:cNvSpPr>
          <p:nvPr>
            <p:ph idx="1"/>
          </p:nvPr>
        </p:nvSpPr>
        <p:spPr/>
        <p:txBody>
          <a:bodyPr/>
          <a:lstStyle/>
          <a:p>
            <a:pPr marL="0" indent="0"/>
            <a:r>
              <a:rPr lang="en-US" dirty="0" smtClean="0"/>
              <a:t>An </a:t>
            </a:r>
            <a:r>
              <a:rPr lang="en-US" i="1" dirty="0" smtClean="0"/>
              <a:t>event </a:t>
            </a:r>
            <a:r>
              <a:rPr lang="en-US" dirty="0" smtClean="0"/>
              <a:t>is an abstraction of a real-world incident that causes the instance to move from one state to another.</a:t>
            </a:r>
          </a:p>
          <a:p>
            <a:pPr marL="0" indent="0"/>
            <a:endParaRPr lang="en-US" dirty="0" smtClean="0"/>
          </a:p>
          <a:p>
            <a:pPr marL="0" indent="0"/>
            <a:endParaRPr lang="en-US" dirty="0" smtClean="0"/>
          </a:p>
          <a:p>
            <a:pPr marL="0" indent="0"/>
            <a:endParaRPr lang="en-US" dirty="0" smtClean="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smtClean="0"/>
                <a:t>Button pushed</a:t>
              </a:r>
              <a:endParaRPr lang="en-US" dirty="0"/>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smtClean="0"/>
                <a:t>Door closed</a:t>
              </a:r>
              <a:endParaRPr lang="en-US" dirty="0"/>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smtClean="0"/>
                <a:t>Arrive </a:t>
              </a:r>
            </a:p>
            <a:p>
              <a:r>
                <a:rPr lang="en-US" dirty="0" smtClean="0"/>
                <a:t>at floor</a:t>
              </a:r>
              <a:endParaRPr lang="en-US" dirty="0"/>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smtClean="0"/>
                <a:t>Door opened</a:t>
              </a:r>
              <a:endParaRPr lang="en-US" dirty="0"/>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An </a:t>
            </a:r>
            <a:r>
              <a:rPr lang="en-US" i="1" dirty="0" smtClean="0"/>
              <a:t>activity </a:t>
            </a:r>
            <a:r>
              <a:rPr lang="en-US" dirty="0" smtClean="0"/>
              <a:t>comprises a collection of actions that </a:t>
            </a:r>
            <a:r>
              <a:rPr lang="en-US" i="1" dirty="0" smtClean="0"/>
              <a:t>do </a:t>
            </a:r>
            <a:r>
              <a:rPr lang="en-US" dirty="0" smtClean="0"/>
              <a:t>something:</a:t>
            </a:r>
          </a:p>
          <a:p>
            <a:pPr lvl="1"/>
            <a:r>
              <a:rPr lang="en-US" dirty="0" smtClean="0"/>
              <a:t>Create and delete instances</a:t>
            </a:r>
          </a:p>
          <a:p>
            <a:pPr lvl="1"/>
            <a:r>
              <a:rPr lang="en-US" dirty="0" smtClean="0"/>
              <a:t>Read and write </a:t>
            </a:r>
            <a:br>
              <a:rPr lang="en-US" dirty="0" smtClean="0"/>
            </a:br>
            <a:r>
              <a:rPr lang="en-US" dirty="0" smtClean="0"/>
              <a:t>attributes</a:t>
            </a:r>
          </a:p>
          <a:p>
            <a:pPr lvl="1"/>
            <a:r>
              <a:rPr lang="en-US" dirty="0" smtClean="0"/>
              <a:t>Create and </a:t>
            </a:r>
            <a:br>
              <a:rPr lang="en-US" dirty="0" smtClean="0"/>
            </a:br>
            <a:r>
              <a:rPr lang="en-US" dirty="0" smtClean="0"/>
              <a:t>delete links</a:t>
            </a:r>
          </a:p>
          <a:p>
            <a:pPr lvl="1"/>
            <a:r>
              <a:rPr lang="en-US" dirty="0" smtClean="0"/>
              <a:t>Perform logic </a:t>
            </a:r>
            <a:br>
              <a:rPr lang="en-US" dirty="0" smtClean="0"/>
            </a:br>
            <a:r>
              <a:rPr lang="en-US" dirty="0" smtClean="0"/>
              <a:t>and arithmetic</a:t>
            </a:r>
          </a:p>
          <a:p>
            <a:pPr lvl="1"/>
            <a:r>
              <a:rPr lang="en-US" dirty="0" smtClean="0"/>
              <a:t>Send events to </a:t>
            </a:r>
            <a:br>
              <a:rPr lang="en-US" dirty="0" smtClean="0"/>
            </a:br>
            <a:r>
              <a:rPr lang="en-US" dirty="0" smtClean="0"/>
              <a:t>other state machines</a:t>
            </a:r>
          </a:p>
          <a:p>
            <a:pPr lvl="1"/>
            <a:endParaRPr lang="en-US" dirty="0" smtClean="0"/>
          </a:p>
          <a:p>
            <a:r>
              <a:rPr lang="en-US" dirty="0" smtClean="0"/>
              <a:t>Activities may execute on the transition or on entry to the state.</a:t>
            </a:r>
            <a:endParaRPr lang="en-US" dirty="0"/>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smtClean="0"/>
              <a:t>Door closed</a:t>
            </a:r>
            <a:endParaRPr lang="en-US" sz="1200" dirty="0"/>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smtClean="0"/>
              <a:t>Door opened</a:t>
            </a:r>
            <a:endParaRPr lang="en-US" sz="1200" dirty="0"/>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smtClean="0"/>
              <a:t>Finding States</a:t>
            </a:r>
            <a:endParaRPr lang="en-US" dirty="0" smtClean="0"/>
          </a:p>
        </p:txBody>
      </p:sp>
      <p:sp>
        <p:nvSpPr>
          <p:cNvPr id="113667" name="Content Placeholder 2"/>
          <p:cNvSpPr>
            <a:spLocks noGrp="1"/>
          </p:cNvSpPr>
          <p:nvPr>
            <p:ph idx="1"/>
          </p:nvPr>
        </p:nvSpPr>
        <p:spPr/>
        <p:txBody>
          <a:bodyPr/>
          <a:lstStyle/>
          <a:p>
            <a:r>
              <a:rPr lang="en-GB" dirty="0" smtClean="0"/>
              <a:t>Enumerate the states you know.</a:t>
            </a:r>
          </a:p>
          <a:p>
            <a:endParaRPr lang="en-GB" dirty="0" smtClean="0"/>
          </a:p>
          <a:p>
            <a:r>
              <a:rPr lang="en-GB" dirty="0" smtClean="0"/>
              <a:t>If necessary, write a comment to describe the state further.</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lvl="1"/>
            <a:endParaRPr lang="en-GB" dirty="0" smtClean="0"/>
          </a:p>
          <a:p>
            <a:pPr lvl="1"/>
            <a:endParaRPr lang="en-GB" dirty="0" smtClean="0"/>
          </a:p>
          <a:p>
            <a:pPr lvl="1"/>
            <a:endParaRPr lang="en-US" dirty="0" smtClean="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t>State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state</a:t>
            </a:r>
          </a:p>
          <a:p>
            <a:pPr lvl="1"/>
            <a:r>
              <a:rPr lang="en-US" dirty="0" smtClean="0"/>
              <a:t>Maybe a state</a:t>
            </a:r>
          </a:p>
          <a:p>
            <a:pPr lvl="1"/>
            <a:r>
              <a:rPr lang="en-US" dirty="0" smtClean="0"/>
              <a:t>Definitely not a state</a:t>
            </a:r>
          </a:p>
          <a:p>
            <a:pPr lvl="1"/>
            <a:endParaRPr lang="en-US" dirty="0" smtClean="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Class</a:t>
            </a:r>
          </a:p>
        </p:txBody>
      </p:sp>
      <p:sp>
        <p:nvSpPr>
          <p:cNvPr id="22531" name="Content Placeholder 2"/>
          <p:cNvSpPr>
            <a:spLocks noGrp="1"/>
          </p:cNvSpPr>
          <p:nvPr>
            <p:ph idx="1"/>
          </p:nvPr>
        </p:nvSpPr>
        <p:spPr/>
        <p:txBody>
          <a:bodyPr/>
          <a:lstStyle/>
          <a:p>
            <a:pPr marL="0" indent="0"/>
            <a:r>
              <a:rPr lang="en-US" dirty="0" smtClean="0"/>
              <a:t>A </a:t>
            </a:r>
            <a:r>
              <a:rPr lang="en-US" i="1" dirty="0" smtClean="0"/>
              <a:t>class </a:t>
            </a:r>
            <a:r>
              <a:rPr lang="en-US" dirty="0" smtClean="0"/>
              <a:t>represents a </a:t>
            </a:r>
            <a:r>
              <a:rPr lang="en-US" i="1" dirty="0" smtClean="0"/>
              <a:t>set</a:t>
            </a:r>
            <a:r>
              <a:rPr lang="en-US" dirty="0" smtClean="0"/>
              <a:t> of instances that all:</a:t>
            </a:r>
          </a:p>
          <a:p>
            <a:pPr lvl="1"/>
            <a:r>
              <a:rPr lang="en-US" dirty="0" smtClean="0"/>
              <a:t>have the same behavior</a:t>
            </a:r>
          </a:p>
          <a:p>
            <a:pPr lvl="1"/>
            <a:r>
              <a:rPr lang="en-US" dirty="0" smtClean="0"/>
              <a:t>are described in the same way</a:t>
            </a:r>
          </a:p>
          <a:p>
            <a:pPr lvl="1">
              <a:buFont typeface="Monotype Sorts" charset="2"/>
              <a:buNone/>
            </a:pPr>
            <a:endParaRPr lang="en-US" dirty="0" smtClean="0"/>
          </a:p>
          <a:p>
            <a:pPr lvl="1"/>
            <a:endParaRPr lang="en-US" dirty="0" smtClean="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State at a Time</a:t>
            </a:r>
            <a:endParaRPr lang="en-US" dirty="0"/>
          </a:p>
        </p:txBody>
      </p:sp>
      <p:sp>
        <p:nvSpPr>
          <p:cNvPr id="4" name="Content Placeholder 3"/>
          <p:cNvSpPr>
            <a:spLocks noGrp="1"/>
          </p:cNvSpPr>
          <p:nvPr>
            <p:ph idx="1"/>
          </p:nvPr>
        </p:nvSpPr>
        <p:spPr/>
        <p:txBody>
          <a:bodyPr/>
          <a:lstStyle/>
          <a:p>
            <a:r>
              <a:rPr lang="en-US" dirty="0" smtClean="0"/>
              <a:t>An instance is in exactly one state at a time.</a:t>
            </a:r>
          </a:p>
          <a:p>
            <a:endParaRPr lang="en-US" i="1" dirty="0" smtClean="0"/>
          </a:p>
          <a:p>
            <a:r>
              <a:rPr lang="en-US" i="1" dirty="0" smtClean="0"/>
              <a:t>Choose </a:t>
            </a:r>
            <a:r>
              <a:rPr lang="en-US" dirty="0" smtClean="0"/>
              <a:t>states so that the instance is </a:t>
            </a:r>
            <a:r>
              <a:rPr lang="en-US" i="1" dirty="0" smtClean="0"/>
              <a:t>always </a:t>
            </a:r>
            <a:r>
              <a:rPr lang="en-US" dirty="0" smtClean="0"/>
              <a:t>in one state.</a:t>
            </a:r>
          </a:p>
          <a:p>
            <a:endParaRPr lang="en-US" dirty="0" smtClean="0"/>
          </a:p>
          <a:p>
            <a:endParaRPr lang="en-US" dirty="0" smtClean="0"/>
          </a:p>
          <a:p>
            <a:endParaRPr lang="en-US" dirty="0" smtClean="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smtClean="0"/>
              <a:t>Finding Transitions</a:t>
            </a:r>
            <a:endParaRPr lang="en-US" dirty="0" smtClean="0"/>
          </a:p>
        </p:txBody>
      </p:sp>
      <p:sp>
        <p:nvSpPr>
          <p:cNvPr id="115715" name="Content Placeholder 2"/>
          <p:cNvSpPr>
            <a:spLocks noGrp="1"/>
          </p:cNvSpPr>
          <p:nvPr>
            <p:ph idx="1"/>
          </p:nvPr>
        </p:nvSpPr>
        <p:spPr/>
        <p:txBody>
          <a:bodyPr/>
          <a:lstStyle/>
          <a:p>
            <a:r>
              <a:rPr lang="en-GB" dirty="0" smtClean="0"/>
              <a:t>Show the possible transitions from one state to another.</a:t>
            </a:r>
          </a:p>
          <a:p>
            <a:endParaRPr lang="en-GB" dirty="0" smtClean="0"/>
          </a:p>
          <a:p>
            <a:endParaRPr lang="en-GB" dirty="0" smtClean="0"/>
          </a:p>
          <a:p>
            <a:endParaRPr lang="en-GB" dirty="0" smtClean="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smtClean="0"/>
              <a:t>Finding Patterns</a:t>
            </a:r>
            <a:endParaRPr lang="en-US" dirty="0"/>
          </a:p>
        </p:txBody>
      </p:sp>
      <p:sp>
        <p:nvSpPr>
          <p:cNvPr id="117763" name="Rectangle 3"/>
          <p:cNvSpPr>
            <a:spLocks noGrp="1" noChangeArrowheads="1"/>
          </p:cNvSpPr>
          <p:nvPr>
            <p:ph type="body" idx="1"/>
          </p:nvPr>
        </p:nvSpPr>
        <p:spPr/>
        <p:txBody>
          <a:bodyPr/>
          <a:lstStyle/>
          <a:p>
            <a:r>
              <a:rPr lang="en-US" dirty="0" smtClean="0"/>
              <a:t>Cyclic</a:t>
            </a:r>
          </a:p>
          <a:p>
            <a:pPr lvl="1"/>
            <a:r>
              <a:rPr lang="en-US" dirty="0" smtClean="0"/>
              <a:t>Reusable resource such as equipment, link etc.</a:t>
            </a:r>
          </a:p>
          <a:p>
            <a:pPr lvl="1"/>
            <a:r>
              <a:rPr lang="en-US" dirty="0" smtClean="0"/>
              <a:t>Usually returns to a state in which nothing is happening, named according to the subject matter</a:t>
            </a:r>
          </a:p>
          <a:p>
            <a:pPr lvl="1"/>
            <a:endParaRPr lang="en-US" dirty="0" smtClean="0"/>
          </a:p>
          <a:p>
            <a:r>
              <a:rPr lang="en-US" dirty="0" smtClean="0"/>
              <a:t>One shot</a:t>
            </a:r>
          </a:p>
          <a:p>
            <a:pPr lvl="1"/>
            <a:r>
              <a:rPr lang="en-US" dirty="0" smtClean="0"/>
              <a:t>Manage an action that takes time to complete</a:t>
            </a:r>
          </a:p>
          <a:p>
            <a:pPr lvl="1"/>
            <a:r>
              <a:rPr lang="en-US" dirty="0" smtClean="0"/>
              <a:t>No record of action is required (Born and Die)</a:t>
            </a:r>
          </a:p>
          <a:p>
            <a:pPr lvl="1"/>
            <a:r>
              <a:rPr lang="en-US" dirty="0" smtClean="0"/>
              <a:t>Record of action is required (Born and Quiescent)</a:t>
            </a:r>
          </a:p>
          <a:p>
            <a:endParaRPr lang="en-US" dirty="0" smtClean="0"/>
          </a:p>
          <a:p>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t>Anthropomorphize</a:t>
            </a:r>
          </a:p>
        </p:txBody>
      </p:sp>
      <p:sp>
        <p:nvSpPr>
          <p:cNvPr id="116739" name="Content Placeholder 2"/>
          <p:cNvSpPr>
            <a:spLocks noGrp="1"/>
          </p:cNvSpPr>
          <p:nvPr>
            <p:ph idx="1"/>
          </p:nvPr>
        </p:nvSpPr>
        <p:spPr/>
        <p:txBody>
          <a:bodyPr/>
          <a:lstStyle/>
          <a:p>
            <a:pPr marL="0" indent="0"/>
            <a:r>
              <a:rPr lang="en-US" dirty="0" smtClean="0"/>
              <a:t>Take the perspective of an instance:</a:t>
            </a:r>
          </a:p>
          <a:p>
            <a:pPr lvl="1"/>
            <a:r>
              <a:rPr lang="en-US" dirty="0" smtClean="0"/>
              <a:t>How do</a:t>
            </a:r>
            <a:r>
              <a:rPr lang="en-US" i="1" dirty="0" smtClean="0"/>
              <a:t> I</a:t>
            </a:r>
            <a:r>
              <a:rPr lang="en-US" dirty="0" smtClean="0"/>
              <a:t> come into existence?</a:t>
            </a:r>
          </a:p>
          <a:p>
            <a:pPr lvl="1"/>
            <a:r>
              <a:rPr lang="en-US" dirty="0" smtClean="0"/>
              <a:t>What happens to </a:t>
            </a:r>
            <a:r>
              <a:rPr lang="en-US" i="1" dirty="0" smtClean="0"/>
              <a:t>me </a:t>
            </a:r>
            <a:r>
              <a:rPr lang="en-US" dirty="0" smtClean="0"/>
              <a:t>to cause</a:t>
            </a:r>
            <a:br>
              <a:rPr lang="en-US" dirty="0" smtClean="0"/>
            </a:br>
            <a:r>
              <a:rPr lang="en-US" i="1" dirty="0" smtClean="0"/>
              <a:t>me </a:t>
            </a:r>
            <a:r>
              <a:rPr lang="en-US" dirty="0" smtClean="0"/>
              <a:t>to change state?</a:t>
            </a:r>
          </a:p>
          <a:p>
            <a:pPr lvl="1"/>
            <a:r>
              <a:rPr lang="en-US" dirty="0" smtClean="0"/>
              <a:t>Where do</a:t>
            </a:r>
            <a:r>
              <a:rPr lang="en-US" i="1" dirty="0" smtClean="0"/>
              <a:t> I </a:t>
            </a:r>
            <a:r>
              <a:rPr lang="en-US" dirty="0" smtClean="0"/>
              <a:t>go from here?</a:t>
            </a:r>
          </a:p>
          <a:p>
            <a:pPr lvl="1"/>
            <a:endParaRPr lang="en-US" dirty="0" smtClean="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Find and name the states for the Pub system (see page 10.)</a:t>
            </a:r>
          </a:p>
          <a:p>
            <a:endParaRPr lang="en-US" dirty="0"/>
          </a:p>
          <a:p>
            <a:r>
              <a:rPr lang="en-US" dirty="0" smtClean="0"/>
              <a:t>Find and draw all the legal transitions.</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smtClean="0"/>
              <a:t>Identify Events</a:t>
            </a:r>
            <a:endParaRPr lang="en-US" smtClean="0"/>
          </a:p>
        </p:txBody>
      </p:sp>
      <p:sp>
        <p:nvSpPr>
          <p:cNvPr id="114691" name="Content Placeholder 2"/>
          <p:cNvSpPr>
            <a:spLocks noGrp="1"/>
          </p:cNvSpPr>
          <p:nvPr>
            <p:ph idx="1"/>
          </p:nvPr>
        </p:nvSpPr>
        <p:spPr/>
        <p:txBody>
          <a:bodyPr/>
          <a:lstStyle/>
          <a:p>
            <a:pPr marL="0" indent="0"/>
            <a:r>
              <a:rPr lang="en-GB" dirty="0" smtClean="0"/>
              <a:t>For each transition, identify the event.</a:t>
            </a:r>
          </a:p>
          <a:p>
            <a:pPr marL="0" indent="0"/>
            <a:endParaRPr lang="en-GB" dirty="0" smtClean="0"/>
          </a:p>
          <a:p>
            <a:pPr lvl="1"/>
            <a:r>
              <a:rPr lang="en-GB" dirty="0" smtClean="0"/>
              <a:t>Propose a name for the event</a:t>
            </a:r>
          </a:p>
          <a:p>
            <a:pPr lvl="1"/>
            <a:r>
              <a:rPr lang="en-GB" dirty="0" smtClean="0"/>
              <a:t>Check all other event names</a:t>
            </a:r>
          </a:p>
          <a:p>
            <a:pPr lvl="2"/>
            <a:r>
              <a:rPr lang="en-GB" dirty="0" smtClean="0"/>
              <a:t>If it’s the same (and means the same), good!</a:t>
            </a:r>
          </a:p>
          <a:p>
            <a:pPr lvl="2"/>
            <a:r>
              <a:rPr lang="en-GB" dirty="0" smtClean="0"/>
              <a:t>If it’s not the same, should it be?</a:t>
            </a:r>
          </a:p>
          <a:p>
            <a:pPr lvl="1"/>
            <a:r>
              <a:rPr lang="en-GB" dirty="0" smtClean="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r>
              <a:rPr lang="en-US" dirty="0" smtClean="0"/>
              <a:t>=?</a:t>
            </a:r>
            <a:r>
              <a:rPr lang="en-US" dirty="0"/>
              <a:t>????</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smtClean="0"/>
                <a:t>Button pushed</a:t>
              </a:r>
              <a:endParaRPr lang="en-US" sz="1200" dirty="0"/>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smtClean="0"/>
                <a:t>Door closed</a:t>
              </a:r>
              <a:endParaRPr lang="en-US" sz="1200" dirty="0"/>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smtClean="0"/>
                <a:t>Arrive</a:t>
              </a:r>
              <a:endParaRPr lang="en-US" sz="2400" dirty="0" smtClean="0"/>
            </a:p>
            <a:p>
              <a:r>
                <a:rPr lang="en-US" sz="1200" dirty="0" smtClean="0"/>
                <a:t>at floor</a:t>
              </a:r>
              <a:endParaRPr lang="en-US" sz="1200" dirty="0"/>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smtClean="0"/>
                <a:t>Door opened</a:t>
              </a:r>
              <a:endParaRPr lang="en-US" sz="1200" dirty="0"/>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smtClean="0">
                <a:solidFill>
                  <a:srgbClr val="FF0000"/>
                </a:solidFill>
              </a:rPr>
              <a:t>D</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Data</a:t>
            </a:r>
            <a:endParaRPr lang="en-US" dirty="0"/>
          </a:p>
        </p:txBody>
      </p:sp>
      <p:sp>
        <p:nvSpPr>
          <p:cNvPr id="3" name="Content Placeholder 2"/>
          <p:cNvSpPr>
            <a:spLocks noGrp="1"/>
          </p:cNvSpPr>
          <p:nvPr>
            <p:ph idx="1"/>
          </p:nvPr>
        </p:nvSpPr>
        <p:spPr>
          <a:xfrm>
            <a:off x="762000" y="1219200"/>
            <a:ext cx="8077200" cy="762000"/>
          </a:xfrm>
        </p:spPr>
        <p:txBody>
          <a:bodyPr/>
          <a:lstStyle/>
          <a:p>
            <a:r>
              <a:rPr lang="en-US" dirty="0" smtClean="0"/>
              <a:t>Events may carry data with them.</a:t>
            </a:r>
          </a:p>
          <a:p>
            <a:endParaRPr lang="en-US" dirty="0" smtClean="0"/>
          </a:p>
          <a:p>
            <a:endParaRPr lang="en-US" dirty="0" smtClean="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Checking</a:t>
            </a:r>
            <a:r>
              <a:rPr kumimoji="0" lang="en-US" sz="1700" b="0" i="0" u="none" strike="noStrike" cap="none" normalizeH="0" dirty="0" smtClean="0">
                <a:ln>
                  <a:noFill/>
                </a:ln>
                <a:solidFill>
                  <a:schemeClr val="tx1"/>
                </a:solidFill>
                <a:effectLst/>
                <a:latin typeface="Arial" charset="0"/>
              </a:rPr>
              <a:t> requests</a:t>
            </a:r>
            <a:endParaRPr kumimoji="0" lang="en-US" sz="1700" b="0" i="0" u="none" strike="noStrike" cap="none" normalizeH="0" baseline="0" dirty="0" smtClean="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smtClean="0"/>
              <a:t>Floor Request(</a:t>
            </a:r>
            <a:r>
              <a:rPr lang="en-US" dirty="0" err="1" smtClean="0"/>
              <a:t>floorNumber</a:t>
            </a:r>
            <a:r>
              <a:rPr lang="en-US" dirty="0" smtClean="0"/>
              <a:t>)</a:t>
            </a:r>
            <a:endParaRPr lang="en-US" dirty="0"/>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smtClean="0"/>
              <a:t>Arrived at floor</a:t>
            </a:r>
            <a:endParaRPr lang="en-US" dirty="0"/>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smtClean="0"/>
              <a:t>Floor Request(</a:t>
            </a:r>
            <a:br>
              <a:rPr lang="en-US" dirty="0" smtClean="0"/>
            </a:br>
            <a:r>
              <a:rPr lang="en-US" dirty="0" smtClean="0"/>
              <a:t>   </a:t>
            </a:r>
            <a:r>
              <a:rPr lang="en-US" dirty="0" err="1" smtClean="0"/>
              <a:t>SelectedRequest.Floor</a:t>
            </a:r>
            <a:r>
              <a:rPr lang="en-US" dirty="0" smtClean="0"/>
              <a:t>)</a:t>
            </a:r>
            <a:endParaRPr lang="en-US" dirty="0"/>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smtClean="0"/>
              <a:t>No pending</a:t>
            </a:r>
          </a:p>
          <a:p>
            <a:r>
              <a:rPr lang="en-US" dirty="0" smtClean="0"/>
              <a:t>requests</a:t>
            </a:r>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Anti-Pattern</a:t>
            </a:r>
            <a:endParaRPr lang="en-US" dirty="0"/>
          </a:p>
        </p:txBody>
      </p:sp>
      <p:sp>
        <p:nvSpPr>
          <p:cNvPr id="4" name="Content Placeholder 3"/>
          <p:cNvSpPr>
            <a:spLocks noGrp="1"/>
          </p:cNvSpPr>
          <p:nvPr>
            <p:ph idx="1"/>
          </p:nvPr>
        </p:nvSpPr>
        <p:spPr>
          <a:xfrm>
            <a:off x="762000" y="1219200"/>
            <a:ext cx="8077200" cy="3200400"/>
          </a:xfrm>
        </p:spPr>
        <p:txBody>
          <a:bodyPr/>
          <a:lstStyle/>
          <a:p>
            <a:r>
              <a:rPr lang="en-US" dirty="0" smtClean="0"/>
              <a:t>The state diagram should reflect a lifecycle, </a:t>
            </a:r>
            <a:br>
              <a:rPr lang="en-US" dirty="0" smtClean="0"/>
            </a:br>
            <a:r>
              <a:rPr lang="en-US" dirty="0" smtClean="0"/>
              <a:t>not a set of things to do.</a:t>
            </a:r>
          </a:p>
          <a:p>
            <a:endParaRPr lang="en-US" dirty="0" smtClean="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smtClean="0"/>
              <a:t>Button pushed</a:t>
            </a:r>
            <a:endParaRPr lang="en-US" dirty="0"/>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smtClean="0"/>
              <a:t>Door closed</a:t>
            </a:r>
            <a:endParaRPr lang="en-US" dirty="0"/>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smtClean="0"/>
              <a:t>Arrive at floor</a:t>
            </a:r>
            <a:endParaRPr lang="en-US" dirty="0"/>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smtClean="0"/>
              <a:t>Door opened</a:t>
            </a:r>
            <a:endParaRPr lang="en-US" dirty="0"/>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smtClean="0"/>
              <a:t>Garage Door State Model</a:t>
            </a:r>
          </a:p>
        </p:txBody>
      </p:sp>
      <p:sp>
        <p:nvSpPr>
          <p:cNvPr id="111619" name="Content Placeholder 2"/>
          <p:cNvSpPr>
            <a:spLocks noGrp="1"/>
          </p:cNvSpPr>
          <p:nvPr>
            <p:ph idx="1"/>
          </p:nvPr>
        </p:nvSpPr>
        <p:spPr/>
        <p:txBody>
          <a:bodyPr/>
          <a:lstStyle/>
          <a:p>
            <a:pPr marL="0" indent="0"/>
            <a:r>
              <a:rPr lang="en-US" dirty="0" smtClean="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Models</a:t>
            </a:r>
            <a:endParaRPr lang="en-US" dirty="0"/>
          </a:p>
        </p:txBody>
      </p:sp>
      <p:sp>
        <p:nvSpPr>
          <p:cNvPr id="3" name="Content Placeholder 2"/>
          <p:cNvSpPr>
            <a:spLocks noGrp="1"/>
          </p:cNvSpPr>
          <p:nvPr>
            <p:ph idx="1"/>
          </p:nvPr>
        </p:nvSpPr>
        <p:spPr/>
        <p:txBody>
          <a:bodyPr/>
          <a:lstStyle/>
          <a:p>
            <a:pPr lvl="0"/>
            <a:r>
              <a:rPr lang="en-US" dirty="0"/>
              <a:t>T</a:t>
            </a:r>
            <a:r>
              <a:rPr lang="en-US" dirty="0" smtClean="0"/>
              <a:t>he </a:t>
            </a:r>
            <a:r>
              <a:rPr lang="en-US" dirty="0"/>
              <a:t>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Start with the Requirements!</a:t>
            </a:r>
          </a:p>
        </p:txBody>
      </p:sp>
      <p:sp>
        <p:nvSpPr>
          <p:cNvPr id="40963" name="Content Placeholder 2"/>
          <p:cNvSpPr>
            <a:spLocks noGrp="1"/>
          </p:cNvSpPr>
          <p:nvPr>
            <p:ph idx="1"/>
          </p:nvPr>
        </p:nvSpPr>
        <p:spPr/>
        <p:txBody>
          <a:bodyPr/>
          <a:lstStyle/>
          <a:p>
            <a:pPr marL="0" indent="0"/>
            <a:r>
              <a:rPr lang="en-US" dirty="0" smtClean="0"/>
              <a:t>Re-read the requirements, as clarified.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a:t>
            </a:r>
            <a:endParaRPr lang="en-US" dirty="0"/>
          </a:p>
        </p:txBody>
      </p:sp>
      <p:sp>
        <p:nvSpPr>
          <p:cNvPr id="4" name="Content Placeholder 3"/>
          <p:cNvSpPr>
            <a:spLocks noGrp="1"/>
          </p:cNvSpPr>
          <p:nvPr>
            <p:ph idx="1"/>
          </p:nvPr>
        </p:nvSpPr>
        <p:spPr/>
        <p:txBody>
          <a:bodyPr/>
          <a:lstStyle/>
          <a:p>
            <a:r>
              <a:rPr lang="en-US" dirty="0" smtClean="0"/>
              <a:t>For each transition in the Pub system:</a:t>
            </a:r>
          </a:p>
          <a:p>
            <a:pPr lvl="1"/>
            <a:r>
              <a:rPr lang="en-US" dirty="0" smtClean="0"/>
              <a:t>pick a name for the event</a:t>
            </a:r>
            <a:r>
              <a:rPr lang="en-US" dirty="0"/>
              <a:t> </a:t>
            </a:r>
            <a:r>
              <a:rPr lang="en-US" dirty="0" smtClean="0"/>
              <a:t>that drives the transition</a:t>
            </a:r>
          </a:p>
          <a:p>
            <a:pPr lvl="1"/>
            <a:r>
              <a:rPr lang="en-US" dirty="0" smtClean="0"/>
              <a:t>add it to the diagram</a:t>
            </a:r>
          </a:p>
          <a:p>
            <a:pPr lvl="1"/>
            <a:endParaRPr lang="en-US" dirty="0"/>
          </a:p>
          <a:p>
            <a:r>
              <a:rPr lang="en-US" dirty="0" smtClean="0"/>
              <a:t>Don’t forget to check the list of existing events.</a:t>
            </a:r>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smtClean="0"/>
              <a:t>Testing the State Model</a:t>
            </a:r>
          </a:p>
        </p:txBody>
      </p:sp>
      <p:sp>
        <p:nvSpPr>
          <p:cNvPr id="128003" name="Content Placeholder 2"/>
          <p:cNvSpPr>
            <a:spLocks noGrp="1"/>
          </p:cNvSpPr>
          <p:nvPr>
            <p:ph idx="1"/>
          </p:nvPr>
        </p:nvSpPr>
        <p:spPr/>
        <p:txBody>
          <a:bodyPr/>
          <a:lstStyle/>
          <a:p>
            <a:pPr marL="0" indent="0"/>
            <a:r>
              <a:rPr lang="en-US" dirty="0" smtClean="0"/>
              <a:t>A </a:t>
            </a:r>
            <a:r>
              <a:rPr lang="en-US" i="1" dirty="0" smtClean="0"/>
              <a:t>state-event matrix </a:t>
            </a:r>
            <a:r>
              <a:rPr lang="en-US" dirty="0" smtClean="0"/>
              <a:t>is used to check for completeness of a state diagram.  </a:t>
            </a:r>
          </a:p>
          <a:p>
            <a:pPr marL="0" indent="0"/>
            <a:endParaRPr lang="en-US" dirty="0" smtClean="0"/>
          </a:p>
          <a:p>
            <a:pPr marL="0" indent="0"/>
            <a:r>
              <a:rPr lang="en-US" dirty="0" smtClean="0"/>
              <a:t>It has:</a:t>
            </a:r>
          </a:p>
          <a:p>
            <a:pPr lvl="1"/>
            <a:r>
              <a:rPr lang="en-US" dirty="0" smtClean="0"/>
              <a:t>columns for events</a:t>
            </a:r>
          </a:p>
          <a:p>
            <a:pPr lvl="1"/>
            <a:r>
              <a:rPr lang="en-US" dirty="0" smtClean="0"/>
              <a:t>rows for states</a:t>
            </a:r>
          </a:p>
          <a:p>
            <a:pPr marL="0" indent="0"/>
            <a:endParaRPr lang="en-US" dirty="0" smtClean="0"/>
          </a:p>
          <a:p>
            <a:pPr marL="0" indent="0"/>
            <a:r>
              <a:rPr lang="en-US" dirty="0" smtClean="0"/>
              <a:t>Each cell contains:</a:t>
            </a:r>
          </a:p>
          <a:p>
            <a:pPr lvl="1"/>
            <a:r>
              <a:rPr lang="en-US" dirty="0"/>
              <a:t>the name of the new </a:t>
            </a:r>
            <a:r>
              <a:rPr lang="en-US" dirty="0" smtClean="0"/>
              <a:t>state</a:t>
            </a:r>
          </a:p>
          <a:p>
            <a:pPr lvl="1"/>
            <a:r>
              <a:rPr lang="en-US" dirty="0"/>
              <a:t>l</a:t>
            </a:r>
            <a:r>
              <a:rPr lang="en-US" dirty="0" smtClean="0"/>
              <a:t>inks to the activities</a:t>
            </a:r>
          </a:p>
          <a:p>
            <a:pPr marL="0" indent="0"/>
            <a:endParaRPr lang="en-US" dirty="0" smtClean="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State Model</a:t>
            </a:r>
            <a:endParaRPr lang="en-US" dirty="0"/>
          </a:p>
        </p:txBody>
      </p:sp>
      <p:sp>
        <p:nvSpPr>
          <p:cNvPr id="3" name="Content Placeholder 2"/>
          <p:cNvSpPr>
            <a:spLocks noGrp="1"/>
          </p:cNvSpPr>
          <p:nvPr>
            <p:ph idx="1"/>
          </p:nvPr>
        </p:nvSpPr>
        <p:spPr/>
        <p:txBody>
          <a:bodyPr/>
          <a:lstStyle/>
          <a:p>
            <a:r>
              <a:rPr lang="en-US" dirty="0" smtClean="0"/>
              <a:t>Establish whether there is a transition from each state to </a:t>
            </a:r>
            <a:br>
              <a:rPr lang="en-US" dirty="0" smtClean="0"/>
            </a:br>
            <a:r>
              <a:rPr lang="en-US" i="1" dirty="0" smtClean="0"/>
              <a:t>every other state</a:t>
            </a:r>
            <a:r>
              <a:rPr lang="en-US" dirty="0" smtClean="0"/>
              <a:t>.</a:t>
            </a:r>
            <a:endParaRPr lang="en-US" dirty="0"/>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smtClean="0"/>
              <a:t>Fill in the State-Event Matrix</a:t>
            </a:r>
          </a:p>
        </p:txBody>
      </p:sp>
      <p:sp>
        <p:nvSpPr>
          <p:cNvPr id="3" name="Content Placeholder 2"/>
          <p:cNvSpPr>
            <a:spLocks noGrp="1"/>
          </p:cNvSpPr>
          <p:nvPr>
            <p:ph idx="1"/>
          </p:nvPr>
        </p:nvSpPr>
        <p:spPr/>
        <p:txBody>
          <a:bodyPr/>
          <a:lstStyle/>
          <a:p>
            <a:pPr marL="0" indent="0"/>
            <a:r>
              <a:rPr lang="en-US" dirty="0" smtClean="0"/>
              <a:t>Examine each cell and fill in the destination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What about the empty cells?</a:t>
            </a:r>
          </a:p>
          <a:p>
            <a:pPr marL="0" indent="0"/>
            <a:endParaRPr lang="en-US" dirty="0" smtClean="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smtClean="0"/>
              <a:t>Empty Cells</a:t>
            </a:r>
          </a:p>
        </p:txBody>
      </p:sp>
      <p:sp>
        <p:nvSpPr>
          <p:cNvPr id="134147" name="Content Placeholder 2"/>
          <p:cNvSpPr>
            <a:spLocks noGrp="1"/>
          </p:cNvSpPr>
          <p:nvPr>
            <p:ph idx="1"/>
          </p:nvPr>
        </p:nvSpPr>
        <p:spPr/>
        <p:txBody>
          <a:bodyPr/>
          <a:lstStyle/>
          <a:p>
            <a:pPr marL="0" indent="0"/>
            <a:r>
              <a:rPr lang="en-US" dirty="0" smtClean="0"/>
              <a:t>The empty cells can be:</a:t>
            </a:r>
          </a:p>
          <a:p>
            <a:pPr lvl="1"/>
            <a:r>
              <a:rPr lang="en-US" dirty="0" smtClean="0"/>
              <a:t>A transition you forgot </a:t>
            </a:r>
            <a:r>
              <a:rPr lang="en-US" dirty="0" smtClean="0">
                <a:sym typeface="Wingdings" charset="2"/>
              </a:rPr>
              <a:t></a:t>
            </a:r>
            <a:br>
              <a:rPr lang="en-US" dirty="0" smtClean="0">
                <a:sym typeface="Wingdings" charset="2"/>
              </a:rPr>
            </a:br>
            <a:r>
              <a:rPr lang="en-US" dirty="0" smtClean="0">
                <a:sym typeface="Wingdings" charset="2"/>
              </a:rPr>
              <a:t>	Fill in the destination state</a:t>
            </a:r>
            <a:br>
              <a:rPr lang="en-US" dirty="0" smtClean="0">
                <a:sym typeface="Wingdings" charset="2"/>
              </a:rPr>
            </a:br>
            <a:r>
              <a:rPr lang="en-US" dirty="0" smtClean="0">
                <a:sym typeface="Wingdings" charset="2"/>
              </a:rPr>
              <a:t>	Go back the diagram and fix it too</a:t>
            </a:r>
          </a:p>
          <a:p>
            <a:pPr lvl="1"/>
            <a:r>
              <a:rPr lang="en-US" dirty="0" smtClean="0">
                <a:sym typeface="Wingdings" charset="2"/>
              </a:rPr>
              <a:t>An event that occurs, but you don’t care </a:t>
            </a:r>
            <a:br>
              <a:rPr lang="en-US" dirty="0" smtClean="0">
                <a:sym typeface="Wingdings" charset="2"/>
              </a:rPr>
            </a:br>
            <a:r>
              <a:rPr lang="en-US" dirty="0" smtClean="0">
                <a:sym typeface="Wingdings" charset="2"/>
              </a:rPr>
              <a:t>	Ignore it  (“Event Ignored”)</a:t>
            </a:r>
          </a:p>
          <a:p>
            <a:pPr lvl="1"/>
            <a:r>
              <a:rPr lang="en-US" dirty="0" smtClean="0">
                <a:sym typeface="Wingdings" charset="2"/>
              </a:rPr>
              <a:t>A logical impossibility </a:t>
            </a:r>
            <a:br>
              <a:rPr lang="en-US" dirty="0" smtClean="0">
                <a:sym typeface="Wingdings" charset="2"/>
              </a:rPr>
            </a:br>
            <a:r>
              <a:rPr lang="en-US" dirty="0" smtClean="0">
                <a:sym typeface="Wingdings" charset="2"/>
              </a:rPr>
              <a:t>	Something has gone horribly wrong (“Can’t Happen”)</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Event Ignored</a:t>
            </a:r>
          </a:p>
        </p:txBody>
      </p:sp>
      <p:sp>
        <p:nvSpPr>
          <p:cNvPr id="135171" name="Content Placeholder 2"/>
          <p:cNvSpPr>
            <a:spLocks noGrp="1"/>
          </p:cNvSpPr>
          <p:nvPr>
            <p:ph idx="1"/>
          </p:nvPr>
        </p:nvSpPr>
        <p:spPr/>
        <p:txBody>
          <a:bodyPr/>
          <a:lstStyle/>
          <a:p>
            <a:pPr marL="0" indent="0"/>
            <a:r>
              <a:rPr lang="en-US" dirty="0" smtClean="0"/>
              <a:t>An event can occur that you simply ignore.</a:t>
            </a:r>
          </a:p>
          <a:p>
            <a:pPr marL="0" indent="0"/>
            <a:endParaRPr lang="en-US" dirty="0" smtClean="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t>Can’t Happen</a:t>
            </a:r>
          </a:p>
        </p:txBody>
      </p:sp>
      <p:sp>
        <p:nvSpPr>
          <p:cNvPr id="3" name="Content Placeholder 2"/>
          <p:cNvSpPr>
            <a:spLocks noGrp="1"/>
          </p:cNvSpPr>
          <p:nvPr>
            <p:ph idx="1"/>
          </p:nvPr>
        </p:nvSpPr>
        <p:spPr/>
        <p:txBody>
          <a:bodyPr/>
          <a:lstStyle/>
          <a:p>
            <a:r>
              <a:rPr lang="en-US" sz="2400" dirty="0"/>
              <a:t>An unexpected </a:t>
            </a:r>
            <a:r>
              <a:rPr lang="en-US" sz="2400" dirty="0" smtClean="0"/>
              <a:t>event </a:t>
            </a:r>
            <a:r>
              <a:rPr lang="en-US" sz="2400" dirty="0"/>
              <a:t>can occur </a:t>
            </a:r>
            <a:r>
              <a:rPr lang="en-US" sz="2400" dirty="0" smtClean="0"/>
              <a:t>that likely </a:t>
            </a:r>
            <a:r>
              <a:rPr lang="en-US" sz="2400" dirty="0"/>
              <a:t>indicates a:</a:t>
            </a:r>
          </a:p>
          <a:p>
            <a:pPr lvl="1"/>
            <a:r>
              <a:rPr lang="en-US" dirty="0" smtClean="0"/>
              <a:t>a software fault</a:t>
            </a:r>
          </a:p>
          <a:p>
            <a:pPr lvl="1"/>
            <a:r>
              <a:rPr lang="en-US" dirty="0" smtClean="0"/>
              <a:t>a hardware fault</a:t>
            </a:r>
          </a:p>
          <a:p>
            <a:pPr marL="0" indent="0"/>
            <a:r>
              <a:rPr lang="en-US" dirty="0" smtClean="0"/>
              <a:t>You can’t do anything about it.</a:t>
            </a:r>
          </a:p>
          <a:p>
            <a:pPr marL="0" indent="0"/>
            <a:endParaRPr lang="en-US" dirty="0"/>
          </a:p>
          <a:p>
            <a:r>
              <a:rPr lang="en-US" dirty="0"/>
              <a:t>Use “Can’t Happen” for situations from that cannot be recovered or handled by the application models. </a:t>
            </a:r>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a:t>
            </a:r>
          </a:p>
          <a:p>
            <a:pPr marL="0" indent="0"/>
            <a:r>
              <a:rPr lang="en-US" dirty="0" smtClean="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smtClean="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429000" y="2895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3429000" y="34290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smtClean="0"/>
              <a:t>You may add descriptions to any model element that relate the model element to the subject matter under study.</a:t>
            </a:r>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Fill in the state-event matrix for a state model that you constructed.</a:t>
            </a:r>
          </a:p>
          <a:p>
            <a:pPr marL="0" indent="0"/>
            <a:endParaRPr lang="en-US" dirty="0"/>
          </a:p>
          <a:p>
            <a:pPr marL="0" indent="0"/>
            <a:r>
              <a:rPr lang="en-US" dirty="0" smtClean="0"/>
              <a:t>For each cell (state </a:t>
            </a:r>
            <a:r>
              <a:rPr lang="en-US" sz="2400" b="1" dirty="0" smtClean="0"/>
              <a:t>x</a:t>
            </a:r>
            <a:r>
              <a:rPr lang="en-US" dirty="0" smtClean="0"/>
              <a:t> event), indicate whether it’s a:</a:t>
            </a:r>
          </a:p>
          <a:p>
            <a:pPr marL="538163" lvl="1" indent="-365125"/>
            <a:r>
              <a:rPr lang="en-US" dirty="0" smtClean="0"/>
              <a:t>Transition to another (named) state,</a:t>
            </a:r>
          </a:p>
          <a:p>
            <a:pPr marL="538163" lvl="1" indent="-365125"/>
            <a:r>
              <a:rPr lang="en-US" dirty="0" smtClean="0"/>
              <a:t>Ignore,</a:t>
            </a:r>
          </a:p>
          <a:p>
            <a:pPr marL="538163" lvl="1" indent="-365125"/>
            <a:r>
              <a:rPr lang="en-US" dirty="0" smtClean="0"/>
              <a:t>can’t happen or</a:t>
            </a:r>
          </a:p>
          <a:p>
            <a:pPr marL="538163" lvl="1" indent="-365125"/>
            <a:r>
              <a:rPr lang="en-US" dirty="0" smtClean="0"/>
              <a:t>shouldn’t happen</a:t>
            </a:r>
          </a:p>
          <a:p>
            <a:pPr marL="538163" lvl="1" indent="-365125"/>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smtClean="0"/>
              <a:t>6.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3733800" y="3244850"/>
            <a:ext cx="755235"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6</a:t>
            </a:r>
            <a:endParaRPr lang="en-US" sz="8000" dirty="0">
              <a:solidFill>
                <a:srgbClr val="FF0000"/>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smtClean="0"/>
              <a:t>Activities</a:t>
            </a:r>
          </a:p>
        </p:txBody>
      </p:sp>
      <p:sp>
        <p:nvSpPr>
          <p:cNvPr id="3" name="Content Placeholder 2"/>
          <p:cNvSpPr>
            <a:spLocks noGrp="1"/>
          </p:cNvSpPr>
          <p:nvPr>
            <p:ph idx="1"/>
          </p:nvPr>
        </p:nvSpPr>
        <p:spPr/>
        <p:txBody>
          <a:bodyPr/>
          <a:lstStyle/>
          <a:p>
            <a:r>
              <a:rPr lang="en-US" dirty="0" smtClean="0"/>
              <a:t>An activity is a block of </a:t>
            </a:r>
            <a:r>
              <a:rPr lang="en-US" i="1" dirty="0" smtClean="0"/>
              <a:t>model-level logic </a:t>
            </a:r>
            <a:r>
              <a:rPr lang="en-US" dirty="0" smtClean="0"/>
              <a:t>comprising a collection of actions that can:</a:t>
            </a:r>
          </a:p>
          <a:p>
            <a:pPr lvl="1"/>
            <a:r>
              <a:rPr lang="en-GB" dirty="0" smtClean="0"/>
              <a:t>Create and delete instances</a:t>
            </a:r>
          </a:p>
          <a:p>
            <a:pPr lvl="1"/>
            <a:r>
              <a:rPr lang="en-GB" dirty="0" smtClean="0"/>
              <a:t>Read </a:t>
            </a:r>
            <a:r>
              <a:rPr lang="en-GB" dirty="0"/>
              <a:t>and write </a:t>
            </a:r>
            <a:br>
              <a:rPr lang="en-GB" dirty="0"/>
            </a:br>
            <a:r>
              <a:rPr lang="en-GB" dirty="0"/>
              <a:t>attribute values</a:t>
            </a:r>
          </a:p>
          <a:p>
            <a:pPr lvl="1"/>
            <a:r>
              <a:rPr lang="en-GB" dirty="0"/>
              <a:t>Compute new values</a:t>
            </a:r>
          </a:p>
          <a:p>
            <a:pPr lvl="1"/>
            <a:r>
              <a:rPr lang="en-GB" dirty="0"/>
              <a:t>Generate events</a:t>
            </a:r>
          </a:p>
          <a:p>
            <a:pPr lvl="1"/>
            <a:r>
              <a:rPr lang="en-GB" dirty="0" smtClean="0"/>
              <a:t>Link and unlink associations</a:t>
            </a:r>
            <a:br>
              <a:rPr lang="en-GB" dirty="0" smtClean="0"/>
            </a:br>
            <a:r>
              <a:rPr lang="en-GB" dirty="0" smtClean="0"/>
              <a:t>between instances</a:t>
            </a:r>
          </a:p>
          <a:p>
            <a:pPr lvl="1"/>
            <a:r>
              <a:rPr lang="en-GB" dirty="0" smtClean="0"/>
              <a:t>Select instances across </a:t>
            </a:r>
            <a:br>
              <a:rPr lang="en-GB" dirty="0" smtClean="0"/>
            </a:br>
            <a:r>
              <a:rPr lang="en-GB" dirty="0" smtClean="0"/>
              <a:t>associations</a:t>
            </a:r>
          </a:p>
          <a:p>
            <a:pPr lvl="1"/>
            <a:r>
              <a:rPr lang="en-GB" dirty="0"/>
              <a:t>Find instances based </a:t>
            </a:r>
            <a:r>
              <a:rPr lang="en-GB" dirty="0" smtClean="0"/>
              <a:t>on attribute values</a:t>
            </a:r>
          </a:p>
          <a:p>
            <a:pPr lvl="1"/>
            <a:r>
              <a:rPr lang="en-US" dirty="0" smtClean="0"/>
              <a:t>Communicate with the outside world</a:t>
            </a:r>
          </a:p>
          <a:p>
            <a:pPr lvl="1"/>
            <a:endParaRPr lang="en-US" dirty="0" smtClean="0"/>
          </a:p>
          <a:p>
            <a:endParaRPr lang="en-US" dirty="0" smtClean="0"/>
          </a:p>
          <a:p>
            <a:pPr lvl="1"/>
            <a:endParaRPr lang="en-US" dirty="0" smtClean="0"/>
          </a:p>
          <a:p>
            <a:endParaRPr lang="en-US" dirty="0" smtClean="0"/>
          </a:p>
          <a:p>
            <a:endParaRPr lang="en-US" dirty="0" smtClean="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mtClean="0"/>
              <a:t>Activities</a:t>
            </a:r>
          </a:p>
        </p:txBody>
      </p:sp>
      <p:sp>
        <p:nvSpPr>
          <p:cNvPr id="110595" name="Content Placeholder 2"/>
          <p:cNvSpPr>
            <a:spLocks noGrp="1"/>
          </p:cNvSpPr>
          <p:nvPr>
            <p:ph idx="1"/>
          </p:nvPr>
        </p:nvSpPr>
        <p:spPr/>
        <p:txBody>
          <a:bodyPr/>
          <a:lstStyle/>
          <a:p>
            <a:r>
              <a:rPr lang="en-US" dirty="0" smtClean="0"/>
              <a:t>You can place an activity pretty much anywhere.  </a:t>
            </a:r>
          </a:p>
          <a:p>
            <a:endParaRPr lang="en-US" dirty="0" smtClean="0"/>
          </a:p>
          <a:p>
            <a:r>
              <a:rPr lang="en-US" dirty="0" smtClean="0"/>
              <a:t>In the context of a state model, that means</a:t>
            </a:r>
          </a:p>
          <a:p>
            <a:pPr lvl="1"/>
            <a:r>
              <a:rPr lang="en-US" dirty="0" smtClean="0"/>
              <a:t>on a transition</a:t>
            </a:r>
          </a:p>
          <a:p>
            <a:pPr lvl="1"/>
            <a:r>
              <a:rPr lang="en-US" dirty="0" smtClean="0"/>
              <a:t>on entry to a state</a:t>
            </a:r>
          </a:p>
          <a:p>
            <a:endParaRPr lang="en-US" dirty="0" smtClean="0"/>
          </a:p>
          <a:p>
            <a:endParaRPr lang="en-US" dirty="0" smtClean="0"/>
          </a:p>
          <a:p>
            <a:pPr lvl="1"/>
            <a:endParaRPr lang="en-US" dirty="0" smtClean="0"/>
          </a:p>
          <a:p>
            <a:pPr lvl="1">
              <a:buNone/>
            </a:pPr>
            <a:r>
              <a:rPr lang="en-US" dirty="0" smtClean="0"/>
              <a:t/>
            </a:r>
            <a:br>
              <a:rPr lang="en-US" dirty="0" smtClean="0"/>
            </a:br>
            <a:endParaRPr lang="en-US" dirty="0" smtClean="0"/>
          </a:p>
          <a:p>
            <a:endParaRPr lang="en-US" dirty="0" smtClean="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smtClean="0"/>
              <a:t>Door closed</a:t>
            </a:r>
            <a:endParaRPr lang="en-US" sz="1200" dirty="0"/>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smtClean="0"/>
              <a:t>Door opened</a:t>
            </a:r>
            <a:endParaRPr lang="en-US" sz="1200" dirty="0"/>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smtClean="0"/>
              <a:t>You can associate an activity with a transition.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smtClean="0"/>
              <a:t>Button pushed</a:t>
            </a:r>
            <a:endParaRPr lang="en-US" sz="2200" dirty="0"/>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smtClean="0"/>
              <a:t>It completes before </a:t>
            </a:r>
            <a:br>
              <a:rPr lang="en-US" sz="2400" dirty="0" smtClean="0"/>
            </a:br>
            <a:r>
              <a:rPr lang="en-US" sz="2400" dirty="0" smtClean="0"/>
              <a:t>any other activity is executed for this </a:t>
            </a:r>
            <a:br>
              <a:rPr lang="en-US" sz="2400" dirty="0" smtClean="0"/>
            </a:br>
            <a:r>
              <a:rPr lang="en-US" sz="2400" dirty="0" smtClean="0"/>
              <a:t>state machine.</a:t>
            </a:r>
            <a:endParaRPr lang="en-US" sz="2200"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Entry</a:t>
            </a:r>
          </a:p>
        </p:txBody>
      </p:sp>
      <p:sp>
        <p:nvSpPr>
          <p:cNvPr id="156675" name="Content Placeholder 2"/>
          <p:cNvSpPr>
            <a:spLocks noGrp="1"/>
          </p:cNvSpPr>
          <p:nvPr>
            <p:ph idx="1"/>
          </p:nvPr>
        </p:nvSpPr>
        <p:spPr/>
        <p:txBody>
          <a:bodyPr/>
          <a:lstStyle/>
          <a:p>
            <a:r>
              <a:rPr lang="en-US" dirty="0" smtClean="0"/>
              <a:t>You can associate an activity with entry to a state.</a:t>
            </a:r>
          </a:p>
          <a:p>
            <a:endParaRPr lang="en-US" dirty="0" smtClean="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smtClean="0"/>
              <a:t>The </a:t>
            </a:r>
            <a:r>
              <a:rPr lang="en-US" sz="2200" dirty="0"/>
              <a:t>activity executes on entry to the state</a:t>
            </a:r>
            <a:r>
              <a:rPr lang="en-US" sz="2200" dirty="0" smtClean="0"/>
              <a:t>.</a:t>
            </a:r>
          </a:p>
          <a:p>
            <a:endParaRPr lang="en-US" sz="2200" dirty="0" smtClean="0"/>
          </a:p>
          <a:p>
            <a:r>
              <a:rPr lang="en-US" sz="2200" dirty="0" smtClean="0"/>
              <a:t>After the transition activity, if any.</a:t>
            </a:r>
            <a:endParaRPr lang="en-US" sz="2200" dirty="0"/>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smtClean="0"/>
              <a:t>Event Data</a:t>
            </a:r>
          </a:p>
        </p:txBody>
      </p:sp>
      <p:sp>
        <p:nvSpPr>
          <p:cNvPr id="157699" name="Content Placeholder 2"/>
          <p:cNvSpPr>
            <a:spLocks noGrp="1"/>
          </p:cNvSpPr>
          <p:nvPr>
            <p:ph idx="1"/>
          </p:nvPr>
        </p:nvSpPr>
        <p:spPr/>
        <p:txBody>
          <a:bodyPr/>
          <a:lstStyle/>
          <a:p>
            <a:pPr marL="0" indent="0"/>
            <a:r>
              <a:rPr lang="en-US" dirty="0" smtClean="0"/>
              <a:t>Activities are handed </a:t>
            </a:r>
            <a:r>
              <a:rPr lang="en-US" i="1" dirty="0" smtClean="0"/>
              <a:t>parameters </a:t>
            </a:r>
            <a:r>
              <a:rPr lang="en-US" dirty="0" smtClean="0"/>
              <a:t>with the event.</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r>
              <a:rPr lang="en-US" dirty="0" smtClean="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a:t>
            </a:r>
            <a:r>
              <a:rPr lang="en-US" sz="2200" dirty="0" smtClean="0"/>
              <a:t> can think </a:t>
            </a:r>
            <a:r>
              <a:rPr lang="en-US" sz="2200" dirty="0"/>
              <a:t>of an activity as a</a:t>
            </a:r>
            <a:r>
              <a:rPr lang="en-US" sz="2200" dirty="0" smtClean="0"/>
              <a:t> routine with </a:t>
            </a:r>
            <a:r>
              <a:rPr lang="en-US" sz="2200" dirty="0"/>
              <a:t>input parameters and side-effects</a:t>
            </a:r>
            <a:r>
              <a:rPr lang="en-US" sz="2200" dirty="0" smtClean="0"/>
              <a:t> </a:t>
            </a:r>
          </a:p>
          <a:p>
            <a:pPr algn="ctr"/>
            <a:r>
              <a:rPr lang="en-US" sz="2200" i="1" dirty="0" smtClean="0"/>
              <a:t>only</a:t>
            </a:r>
            <a:endParaRPr lang="en-US" sz="2200" i="1" dirty="0"/>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Checking</a:t>
            </a:r>
            <a:r>
              <a:rPr kumimoji="0" lang="en-US" sz="1600" b="0" i="0" u="none" strike="noStrike" cap="none" normalizeH="0" dirty="0" smtClean="0">
                <a:ln>
                  <a:noFill/>
                </a:ln>
                <a:solidFill>
                  <a:schemeClr val="tx1"/>
                </a:solidFill>
                <a:effectLst/>
                <a:latin typeface="Arial" charset="0"/>
              </a:rPr>
              <a:t> requests</a:t>
            </a:r>
            <a:endParaRPr kumimoji="0" lang="en-US" sz="1600" b="0" i="0" u="none" strike="noStrike" cap="none" normalizeH="0" baseline="0" dirty="0" smtClean="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smtClean="0"/>
              <a:t>Floor Request(</a:t>
            </a:r>
            <a:r>
              <a:rPr lang="en-US" sz="1600" dirty="0" err="1" smtClean="0"/>
              <a:t>floorNumber</a:t>
            </a:r>
            <a:r>
              <a:rPr lang="en-US" sz="1600" dirty="0" smtClean="0"/>
              <a:t>)</a:t>
            </a:r>
            <a:endParaRPr lang="en-US" sz="1600" dirty="0"/>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smtClean="0"/>
              <a:t>Arrived at floor</a:t>
            </a:r>
            <a:endParaRPr lang="en-US" sz="1600" dirty="0"/>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smtClean="0"/>
              <a:t>Floor Request(</a:t>
            </a:r>
            <a:br>
              <a:rPr lang="en-US" sz="1600" dirty="0" smtClean="0"/>
            </a:br>
            <a:r>
              <a:rPr lang="en-US" sz="1600" dirty="0" smtClean="0"/>
              <a:t>   </a:t>
            </a:r>
            <a:r>
              <a:rPr lang="en-US" sz="1600" dirty="0" err="1" smtClean="0"/>
              <a:t>SelectedRequest.Floor</a:t>
            </a:r>
            <a:r>
              <a:rPr lang="en-US" sz="1600" dirty="0" smtClean="0"/>
              <a:t>)</a:t>
            </a:r>
            <a:endParaRPr lang="en-US" sz="1600" dirty="0"/>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smtClean="0"/>
              <a:t>No pending</a:t>
            </a:r>
          </a:p>
          <a:p>
            <a:r>
              <a:rPr lang="en-US" sz="1600" dirty="0" smtClean="0"/>
              <a:t>requests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smtClean="0"/>
              <a:t>Execution Sequence</a:t>
            </a:r>
            <a:endParaRPr lang="en-US" dirty="0"/>
          </a:p>
        </p:txBody>
      </p:sp>
      <p:sp>
        <p:nvSpPr>
          <p:cNvPr id="158723" name="Rectangle 3"/>
          <p:cNvSpPr>
            <a:spLocks noGrp="1" noChangeArrowheads="1"/>
          </p:cNvSpPr>
          <p:nvPr>
            <p:ph idx="1"/>
          </p:nvPr>
        </p:nvSpPr>
        <p:spPr/>
        <p:txBody>
          <a:bodyPr/>
          <a:lstStyle/>
          <a:p>
            <a:pPr lvl="1"/>
            <a:r>
              <a:rPr lang="en-US" dirty="0" smtClean="0"/>
              <a:t>An activity is executed on the transition</a:t>
            </a:r>
          </a:p>
          <a:p>
            <a:pPr lvl="1"/>
            <a:r>
              <a:rPr lang="en-US" dirty="0" smtClean="0"/>
              <a:t>Another activity is executed </a:t>
            </a:r>
            <a:br>
              <a:rPr lang="en-US" dirty="0" smtClean="0"/>
            </a:br>
            <a:r>
              <a:rPr lang="en-US" dirty="0" smtClean="0"/>
              <a:t>on entry to the state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r>
              <a:rPr lang="en-US" dirty="0" smtClean="0"/>
              <a:t>Both activities must complete before accepting </a:t>
            </a:r>
            <a:br>
              <a:rPr lang="en-US" dirty="0" smtClean="0"/>
            </a:br>
            <a:r>
              <a:rPr lang="en-US" dirty="0" smtClean="0"/>
              <a:t>another event</a:t>
            </a:r>
          </a:p>
          <a:p>
            <a:pPr lvl="1"/>
            <a:r>
              <a:rPr lang="en-US" dirty="0" smtClean="0"/>
              <a:t>Both activities must complete before the instance </a:t>
            </a:r>
            <a:br>
              <a:rPr lang="en-US" dirty="0" smtClean="0"/>
            </a:br>
            <a:r>
              <a:rPr lang="en-US" dirty="0" smtClean="0"/>
              <a:t>may be considered to be in the next state</a:t>
            </a:r>
          </a:p>
          <a:p>
            <a:pPr lvl="1"/>
            <a:endParaRPr lang="en-US" dirty="0" smtClean="0"/>
          </a:p>
          <a:p>
            <a:endParaRPr lang="en-US" dirty="0" smtClean="0"/>
          </a:p>
          <a:p>
            <a:endParaRPr lang="en-US" dirty="0" smtClean="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smtClean="0"/>
                <a:t>Button pushed</a:t>
              </a:r>
              <a:endParaRPr lang="en-US" sz="2200" dirty="0"/>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Event Dispatch</a:t>
            </a:r>
            <a:endParaRPr lang="en-US" dirty="0"/>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endParaRPr lang="en-US" dirty="0" smtClean="0"/>
          </a:p>
          <a:p>
            <a:pPr lvl="1"/>
            <a:r>
              <a:rPr lang="en-US" dirty="0" smtClean="0"/>
              <a:t>Can’t Happen</a:t>
            </a:r>
          </a:p>
          <a:p>
            <a:pPr marL="0" indent="0"/>
            <a:endParaRPr lang="en-US" sz="1200" dirty="0" smtClean="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b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smtClean="0"/>
              <a:t>Activities on </a:t>
            </a:r>
            <a:r>
              <a:rPr lang="en-US" dirty="0" err="1" smtClean="0"/>
              <a:t>SEMs</a:t>
            </a:r>
            <a:endParaRPr lang="en-US" dirty="0" smtClean="0"/>
          </a:p>
        </p:txBody>
      </p:sp>
      <p:sp>
        <p:nvSpPr>
          <p:cNvPr id="143363" name="Content Placeholder 2"/>
          <p:cNvSpPr>
            <a:spLocks noGrp="1"/>
          </p:cNvSpPr>
          <p:nvPr>
            <p:ph idx="1"/>
          </p:nvPr>
        </p:nvSpPr>
        <p:spPr/>
        <p:txBody>
          <a:bodyPr/>
          <a:lstStyle/>
          <a:p>
            <a:pPr marL="0" indent="0"/>
            <a:r>
              <a:rPr lang="en-US" dirty="0" smtClean="0"/>
              <a:t>Each cell may contain a reference to the activity </a:t>
            </a:r>
            <a:br>
              <a:rPr lang="en-US" dirty="0" smtClean="0"/>
            </a:br>
            <a:r>
              <a:rPr lang="en-US" dirty="0" smtClean="0"/>
              <a:t>to be executed on the transition.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Class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class</a:t>
            </a:r>
          </a:p>
          <a:p>
            <a:pPr lvl="1"/>
            <a:r>
              <a:rPr lang="en-US" dirty="0" smtClean="0"/>
              <a:t>Maybe a class</a:t>
            </a:r>
          </a:p>
          <a:p>
            <a:pPr lvl="1"/>
            <a:r>
              <a:rPr lang="en-US" dirty="0" smtClean="0"/>
              <a:t>Definitely not a class</a:t>
            </a:r>
          </a:p>
          <a:p>
            <a:pPr lvl="1"/>
            <a:endParaRPr lang="en-US" dirty="0" smtClean="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Activities can be placed anywhere:</a:t>
            </a:r>
          </a:p>
          <a:p>
            <a:pPr lvl="1"/>
            <a:r>
              <a:rPr lang="en-US" dirty="0" smtClean="0"/>
              <a:t>on transitions</a:t>
            </a:r>
          </a:p>
          <a:p>
            <a:pPr lvl="1"/>
            <a:r>
              <a:rPr lang="en-US" dirty="0" smtClean="0"/>
              <a:t>on (entry to) states</a:t>
            </a:r>
          </a:p>
          <a:p>
            <a:pPr lvl="1"/>
            <a:r>
              <a:rPr lang="en-US" dirty="0" smtClean="0"/>
              <a:t>on operations of classes</a:t>
            </a:r>
          </a:p>
          <a:p>
            <a:pPr lvl="1">
              <a:buNone/>
            </a:pPr>
            <a:endParaRPr lang="en-US" sz="1200" dirty="0" smtClean="0"/>
          </a:p>
          <a:p>
            <a:r>
              <a:rPr lang="en-US" dirty="0" smtClean="0"/>
              <a:t>We describe the activity using an </a:t>
            </a:r>
            <a:br>
              <a:rPr lang="en-US" dirty="0" smtClean="0"/>
            </a:br>
            <a:r>
              <a:rPr lang="en-US" i="1" dirty="0" smtClean="0"/>
              <a:t>action language</a:t>
            </a:r>
            <a:r>
              <a:rPr lang="en-US" dirty="0" smtClean="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smtClean="0"/>
              <a:t>7.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235"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7</a:t>
            </a:r>
            <a:endParaRPr lang="en-US" sz="8000" dirty="0">
              <a:solidFill>
                <a:srgbClr val="FF0000"/>
              </a:solidFill>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smtClean="0">
                <a:solidFill>
                  <a:srgbClr val="000000"/>
                </a:solidFill>
              </a:rPr>
              <a:t>Object </a:t>
            </a:r>
            <a:r>
              <a:rPr lang="en-GB" dirty="0">
                <a:solidFill>
                  <a:srgbClr val="000000"/>
                </a:solidFill>
              </a:rPr>
              <a:t>Action Language is a concrete syntax</a:t>
            </a:r>
            <a:r>
              <a:rPr lang="en-GB" dirty="0" smtClean="0">
                <a:solidFill>
                  <a:srgbClr val="000000"/>
                </a:solidFill>
              </a:rPr>
              <a:t> that implements </a:t>
            </a:r>
            <a:r>
              <a:rPr lang="en-GB" dirty="0">
                <a:solidFill>
                  <a:srgbClr val="000000"/>
                </a:solidFill>
              </a:rPr>
              <a:t>the UML </a:t>
            </a:r>
            <a:r>
              <a:rPr lang="en-GB" dirty="0" smtClean="0">
                <a:solidFill>
                  <a:srgbClr val="000000"/>
                </a:solidFill>
              </a:rPr>
              <a:t>standard.</a:t>
            </a:r>
            <a:br>
              <a:rPr lang="en-GB" dirty="0" smtClean="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smtClean="0">
                <a:latin typeface="Courier New" charset="0"/>
                <a:ea typeface="Courier New" charset="0"/>
                <a:cs typeface="Courier New" charset="0"/>
              </a:rPr>
              <a:t>device.priority</a:t>
            </a:r>
            <a:r>
              <a:rPr lang="en-GB" sz="2000" b="1" dirty="0" smtClean="0">
                <a:latin typeface="Courier New" charset="0"/>
                <a:ea typeface="Courier New" charset="0"/>
                <a:cs typeface="Courier New" charset="0"/>
              </a:rPr>
              <a:t> </a:t>
            </a:r>
            <a:r>
              <a:rPr lang="en-GB" sz="2000" b="1" dirty="0">
                <a:latin typeface="Courier New" charset="0"/>
                <a:ea typeface="Courier New" charset="0"/>
                <a:cs typeface="Courier New" charset="0"/>
              </a:rPr>
              <a:t>=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r>
              <a:rPr lang="en-GB" sz="2000" b="1" dirty="0" smtClean="0">
                <a:latin typeface="Courier New" charset="0"/>
                <a:ea typeface="Courier New" charset="0"/>
                <a:cs typeface="Courier New" charset="0"/>
              </a:rPr>
              <a:t>;</a:t>
            </a:r>
            <a:endParaRPr lang="en-GB" sz="2000" b="1" dirty="0">
              <a:latin typeface="Courier New" charset="0"/>
              <a:ea typeface="Courier New" charset="0"/>
              <a:cs typeface="Courier New" charset="0"/>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smtClean="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smtClean="0"/>
              <a:t>Object Action Language can:</a:t>
            </a:r>
          </a:p>
          <a:p>
            <a:pPr marL="540000" lvl="1" indent="-360000">
              <a:spcBef>
                <a:spcPts val="25"/>
              </a:spcBef>
              <a:defRPr/>
            </a:pPr>
            <a:r>
              <a:rPr lang="en-GB" dirty="0" smtClean="0">
                <a:solidFill>
                  <a:srgbClr val="000000"/>
                </a:solidFill>
              </a:rPr>
              <a:t>Create and delete instances</a:t>
            </a:r>
          </a:p>
          <a:p>
            <a:pPr marL="540000" lvl="1" indent="-360000">
              <a:spcBef>
                <a:spcPts val="25"/>
              </a:spcBef>
              <a:defRPr/>
            </a:pPr>
            <a:r>
              <a:rPr lang="en-GB" dirty="0" smtClean="0">
                <a:solidFill>
                  <a:srgbClr val="000000"/>
                </a:solidFill>
              </a:rPr>
              <a:t>Read and write attribute values</a:t>
            </a:r>
          </a:p>
          <a:p>
            <a:pPr marL="540000" lvl="1" indent="-360000">
              <a:spcBef>
                <a:spcPts val="25"/>
              </a:spcBef>
              <a:defRPr/>
            </a:pPr>
            <a:r>
              <a:rPr lang="en-GB" dirty="0" smtClean="0">
                <a:solidFill>
                  <a:srgbClr val="000000"/>
                </a:solidFill>
              </a:rPr>
              <a:t>Compute new values</a:t>
            </a:r>
          </a:p>
          <a:p>
            <a:pPr marL="540000" lvl="1" indent="-360000">
              <a:spcBef>
                <a:spcPts val="25"/>
              </a:spcBef>
              <a:defRPr/>
            </a:pPr>
            <a:r>
              <a:rPr lang="en-GB" dirty="0" smtClean="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smtClean="0">
                <a:solidFill>
                  <a:srgbClr val="000000"/>
                </a:solidFill>
              </a:rPr>
              <a:t>Communicate with the outside world</a:t>
            </a:r>
          </a:p>
          <a:p>
            <a:pPr marL="540000" lvl="1" indent="-360000">
              <a:spcBef>
                <a:spcPts val="25"/>
              </a:spcBef>
              <a:defRPr/>
            </a:pPr>
            <a:endParaRPr lang="en-US" dirty="0" smtClean="0">
              <a:solidFill>
                <a:srgbClr val="000000"/>
              </a:solidFill>
            </a:endParaRPr>
          </a:p>
          <a:p>
            <a:pPr marL="343150" indent="-360000">
              <a:spcBef>
                <a:spcPts val="25"/>
              </a:spcBef>
              <a:defRPr/>
            </a:pPr>
            <a:r>
              <a:rPr lang="en-US" dirty="0" smtClean="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smtClean="0"/>
              <a:t>Core </a:t>
            </a:r>
            <a:r>
              <a:rPr lang="en-US" dirty="0"/>
              <a:t>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smtClean="0"/>
          </a:p>
          <a:p>
            <a:r>
              <a:rPr lang="en-US" dirty="0" smtClean="0"/>
              <a:t>Reference data types			</a:t>
            </a:r>
          </a:p>
          <a:p>
            <a:pPr lvl="1"/>
            <a:r>
              <a:rPr lang="en-US" dirty="0" smtClean="0"/>
              <a:t>instance handle</a:t>
            </a:r>
          </a:p>
          <a:p>
            <a:pPr lvl="1"/>
            <a:r>
              <a:rPr lang="en-US" dirty="0" smtClean="0"/>
              <a:t>instance </a:t>
            </a:r>
            <a:r>
              <a:rPr lang="en-US" dirty="0"/>
              <a:t>handle set</a:t>
            </a:r>
          </a:p>
          <a:p>
            <a:pPr lvl="1"/>
            <a:r>
              <a:rPr lang="en-US" dirty="0"/>
              <a:t>event instance</a:t>
            </a:r>
          </a:p>
          <a:p>
            <a:pPr lvl="1"/>
            <a:r>
              <a:rPr lang="en-US" dirty="0"/>
              <a:t>component instance </a:t>
            </a:r>
            <a:r>
              <a:rPr lang="en-US" dirty="0" smtClean="0"/>
              <a:t>handle</a:t>
            </a:r>
            <a:endParaRPr lang="en-US" dirty="0"/>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smtClean="0"/>
              <a:t>Built-in user-defined types</a:t>
            </a:r>
          </a:p>
          <a:p>
            <a:pPr lvl="1"/>
            <a:r>
              <a:rPr lang="en-US" dirty="0" smtClean="0"/>
              <a:t>date</a:t>
            </a:r>
          </a:p>
          <a:p>
            <a:pPr lvl="1"/>
            <a:r>
              <a:rPr lang="en-US" dirty="0" smtClean="0"/>
              <a:t>timestamp</a:t>
            </a:r>
          </a:p>
          <a:p>
            <a:pPr lvl="1"/>
            <a:r>
              <a:rPr lang="en-US" dirty="0" smtClean="0"/>
              <a:t>timer handle</a:t>
            </a:r>
          </a:p>
          <a:p>
            <a:pPr lvl="1" indent="0">
              <a:lnSpc>
                <a:spcPct val="80000"/>
              </a:lnSpc>
            </a:pPr>
            <a:endParaRPr lang="en-US" dirty="0" smtClean="0">
              <a:solidFill>
                <a:srgbClr val="000000"/>
              </a:solidFill>
            </a:endParaRPr>
          </a:p>
          <a:p>
            <a:pPr>
              <a:lnSpc>
                <a:spcPct val="80000"/>
              </a:lnSpc>
            </a:pPr>
            <a:endParaRPr lang="en-US" dirty="0">
              <a:solidFill>
                <a:srgbClr val="000000"/>
              </a:solidFill>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smtClean="0"/>
              <a:t>Operators</a:t>
            </a:r>
            <a:endParaRPr lang="en-US"/>
          </a:p>
        </p:txBody>
      </p:sp>
      <p:sp>
        <p:nvSpPr>
          <p:cNvPr id="169987" name="Rectangle 3"/>
          <p:cNvSpPr>
            <a:spLocks noGrp="1" noChangeArrowheads="1"/>
          </p:cNvSpPr>
          <p:nvPr>
            <p:ph type="body" idx="1"/>
          </p:nvPr>
        </p:nvSpPr>
        <p:spPr/>
        <p:txBody>
          <a:bodyPr/>
          <a:lstStyle/>
          <a:p>
            <a:r>
              <a:rPr lang="en-US" dirty="0" smtClean="0"/>
              <a:t>In addition to the usual operators:</a:t>
            </a:r>
          </a:p>
          <a:p>
            <a:pPr lvl="1"/>
            <a:r>
              <a:rPr lang="en-US" dirty="0" smtClean="0">
                <a:solidFill>
                  <a:srgbClr val="FF0000"/>
                </a:solidFill>
              </a:rPr>
              <a:t>empty</a:t>
            </a:r>
            <a:r>
              <a:rPr lang="en-US" dirty="0" smtClean="0"/>
              <a:t> </a:t>
            </a:r>
            <a:r>
              <a:rPr lang="en-US" dirty="0"/>
              <a:t>[&lt;instance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smtClean="0"/>
              <a:t>&gt;</a:t>
            </a:r>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Loops</a:t>
            </a:r>
            <a:endParaRPr lang="en-US"/>
          </a:p>
        </p:txBody>
      </p:sp>
      <p:sp>
        <p:nvSpPr>
          <p:cNvPr id="176131" name="Rectangle 3"/>
          <p:cNvSpPr>
            <a:spLocks noGrp="1" noChangeArrowheads="1"/>
          </p:cNvSpPr>
          <p:nvPr>
            <p:ph type="body" idx="1"/>
          </p:nvPr>
        </p:nvSpPr>
        <p:spPr/>
        <p:txBody>
          <a:bodyPr/>
          <a:lstStyle/>
          <a:p>
            <a:r>
              <a:rPr lang="en-US" dirty="0" smtClean="0"/>
              <a:t>Use </a:t>
            </a:r>
            <a:r>
              <a:rPr lang="en-US" dirty="0" err="1" smtClean="0">
                <a:solidFill>
                  <a:srgbClr val="FF0000"/>
                </a:solidFill>
              </a:rPr>
              <a:t>foreach</a:t>
            </a:r>
            <a:r>
              <a:rPr lang="en-US" dirty="0" smtClean="0">
                <a:solidFill>
                  <a:srgbClr val="FF0000"/>
                </a:solidFill>
              </a:rPr>
              <a:t> </a:t>
            </a:r>
            <a:r>
              <a:rPr lang="en-US" dirty="0" smtClean="0"/>
              <a:t>to iterate over a collection.</a:t>
            </a:r>
          </a:p>
          <a:p>
            <a:endParaRPr lang="en-US" dirty="0" smtClean="0"/>
          </a:p>
          <a:p>
            <a:r>
              <a:rPr lang="en-US" dirty="0" smtClean="0">
                <a:solidFill>
                  <a:srgbClr val="FF0000"/>
                </a:solidFill>
              </a:rPr>
              <a:t>while</a:t>
            </a:r>
            <a:r>
              <a:rPr lang="en-US" dirty="0" smtClean="0"/>
              <a:t> loops</a:t>
            </a:r>
          </a:p>
          <a:p>
            <a:pPr lvl="1"/>
            <a:r>
              <a:rPr lang="en-US" dirty="0" smtClean="0"/>
              <a:t>can be nested.  </a:t>
            </a:r>
          </a:p>
          <a:p>
            <a:pPr lvl="1"/>
            <a:r>
              <a:rPr lang="en-US" dirty="0" smtClean="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smtClean="0"/>
              <a:t>Parameters</a:t>
            </a:r>
            <a:endParaRPr lang="en-US" dirty="0"/>
          </a:p>
        </p:txBody>
      </p:sp>
      <p:sp>
        <p:nvSpPr>
          <p:cNvPr id="182275" name="Rectangle 3"/>
          <p:cNvSpPr>
            <a:spLocks noGrp="1" noChangeArrowheads="1"/>
          </p:cNvSpPr>
          <p:nvPr>
            <p:ph type="body" idx="1"/>
          </p:nvPr>
        </p:nvSpPr>
        <p:spPr/>
        <p:txBody>
          <a:bodyPr/>
          <a:lstStyle/>
          <a:p>
            <a:pPr lvl="1"/>
            <a:r>
              <a:rPr lang="en-US" dirty="0" smtClean="0"/>
              <a:t>Event and operations carry parameters</a:t>
            </a:r>
          </a:p>
          <a:p>
            <a:pPr lvl="1"/>
            <a:r>
              <a:rPr lang="en-US" dirty="0" smtClean="0"/>
              <a:t>Parameters are tagged, not positional.</a:t>
            </a:r>
          </a:p>
          <a:p>
            <a:pPr lvl="2"/>
            <a:r>
              <a:rPr lang="en-US" dirty="0" err="1" smtClean="0"/>
              <a:t>param</a:t>
            </a:r>
            <a:r>
              <a:rPr lang="en-US" dirty="0" smtClean="0"/>
              <a:t> is a pre-pended keyword to access arguments</a:t>
            </a:r>
          </a:p>
          <a:p>
            <a:pPr lvl="1">
              <a:buNone/>
            </a:pPr>
            <a:r>
              <a:rPr lang="en-US" dirty="0" smtClean="0"/>
              <a:t>			</a:t>
            </a:r>
            <a:endParaRPr lang="en-US" dirty="0"/>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smtClean="0">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smtClean="0"/>
              <a:t>Relate / </a:t>
            </a:r>
            <a:r>
              <a:rPr lang="en-US" dirty="0" err="1" smtClean="0"/>
              <a:t>Unrelate</a:t>
            </a:r>
            <a:r>
              <a:rPr lang="en-US" dirty="0" smtClean="0"/>
              <a:t> Statement</a:t>
            </a:r>
            <a:endParaRPr lang="en-US" dirty="0"/>
          </a:p>
        </p:txBody>
      </p:sp>
      <p:sp>
        <p:nvSpPr>
          <p:cNvPr id="190476" name="Rectangle 20"/>
          <p:cNvSpPr>
            <a:spLocks noGrp="1" noChangeArrowheads="1"/>
          </p:cNvSpPr>
          <p:nvPr>
            <p:ph type="body" idx="1"/>
          </p:nvPr>
        </p:nvSpPr>
        <p:spPr/>
        <p:txBody>
          <a:bodyPr/>
          <a:lstStyle/>
          <a:p>
            <a:r>
              <a:rPr lang="en-GB" dirty="0" smtClean="0"/>
              <a:t>Link specific instances of classes using </a:t>
            </a:r>
            <a:r>
              <a:rPr lang="en-GB" dirty="0" smtClean="0">
                <a:latin typeface="Courier New"/>
                <a:cs typeface="Courier New"/>
              </a:rPr>
              <a:t>relate</a:t>
            </a:r>
            <a:r>
              <a:rPr lang="en-GB" dirty="0" smtClean="0"/>
              <a:t>.</a:t>
            </a:r>
            <a:endParaRPr lang="en-GB" dirty="0"/>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r>
              <a:rPr lang="en-US" sz="2000" dirty="0" smtClean="0">
                <a:ea typeface="MS PGothic" pitchFamily="34" charset="-128"/>
                <a:cs typeface="MS PGothic" pitchFamily="34" charset="-128"/>
              </a:rPr>
              <a:t> ID</a:t>
            </a:r>
            <a:endParaRPr lang="en-US" sz="2000" dirty="0">
              <a:ea typeface="MS PGothic" pitchFamily="34" charset="-128"/>
              <a:cs typeface="MS PGothic" pitchFamily="34" charset="-128"/>
            </a:endParaRP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a:t>
            </a:r>
            <a:r>
              <a:rPr lang="en-US" sz="2000" b="1" dirty="0" smtClean="0">
                <a:latin typeface="Courier New" charset="0"/>
                <a:ea typeface="MS PGothic" pitchFamily="34" charset="-128"/>
                <a:cs typeface="MS PGothic" pitchFamily="34" charset="-128"/>
              </a:rPr>
              <a:t>R1</a:t>
            </a:r>
            <a:r>
              <a:rPr lang="en-US" sz="2000" b="1" dirty="0">
                <a:latin typeface="Courier New"/>
                <a:ea typeface="MS PGothic" pitchFamily="34" charset="-128"/>
                <a:cs typeface="Courier New"/>
              </a:rPr>
              <a:t>.’is busy on’</a:t>
            </a:r>
            <a:r>
              <a:rPr lang="en-US" sz="2000" b="1" dirty="0" smtClean="0">
                <a:latin typeface="Courier New" charset="0"/>
                <a:ea typeface="MS PGothic" pitchFamily="34" charset="-128"/>
                <a:cs typeface="MS PGothic" pitchFamily="34" charset="-128"/>
              </a:rPr>
              <a:t>;</a:t>
            </a:r>
            <a:endParaRPr lang="en-US" sz="2000" b="1" dirty="0">
              <a:latin typeface="Courier New" charset="0"/>
              <a:ea typeface="MS PGothic" pitchFamily="34" charset="-128"/>
              <a:cs typeface="MS PGothic" pitchFamily="34" charset="-128"/>
            </a:endParaRP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a:t>
            </a:r>
            <a:r>
              <a:rPr lang="en-US" sz="2200" b="1" dirty="0" smtClean="0">
                <a:latin typeface="Courier New"/>
                <a:ea typeface="MS PGothic" pitchFamily="34" charset="-128"/>
                <a:cs typeface="Courier New"/>
              </a:rPr>
              <a:t>R1.’is busy on’;</a:t>
            </a:r>
            <a:endParaRPr lang="en-US" sz="2200" b="1" dirty="0">
              <a:latin typeface="Courier New"/>
              <a:ea typeface="MS PGothic" pitchFamily="34" charset="-128"/>
              <a:cs typeface="Courier New"/>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Select Any / Many</a:t>
            </a:r>
            <a:endParaRPr lang="en-US" dirty="0"/>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smtClean="0"/>
              <a:t>Finding Classes</a:t>
            </a:r>
            <a:endParaRPr lang="en-US" smtClean="0"/>
          </a:p>
        </p:txBody>
      </p:sp>
      <p:sp>
        <p:nvSpPr>
          <p:cNvPr id="45059" name="Rectangle 3"/>
          <p:cNvSpPr>
            <a:spLocks noGrp="1" noChangeArrowheads="1"/>
          </p:cNvSpPr>
          <p:nvPr>
            <p:ph type="body" idx="1"/>
          </p:nvPr>
        </p:nvSpPr>
        <p:spPr/>
        <p:txBody>
          <a:bodyPr/>
          <a:lstStyle/>
          <a:p>
            <a:pPr lvl="1"/>
            <a:r>
              <a:rPr lang="en-GB" dirty="0" smtClean="0"/>
              <a:t>Tangible things</a:t>
            </a:r>
          </a:p>
          <a:p>
            <a:pPr lvl="1"/>
            <a:endParaRPr lang="en-GB" dirty="0" smtClean="0"/>
          </a:p>
          <a:p>
            <a:pPr lvl="1"/>
            <a:r>
              <a:rPr lang="en-GB" dirty="0" smtClean="0"/>
              <a:t>Roles</a:t>
            </a:r>
            <a:br>
              <a:rPr lang="en-GB" dirty="0" smtClean="0"/>
            </a:br>
            <a:endParaRPr lang="en-GB" dirty="0" smtClean="0"/>
          </a:p>
          <a:p>
            <a:pPr lvl="1"/>
            <a:r>
              <a:rPr lang="en-GB" dirty="0" smtClean="0"/>
              <a:t>Incident</a:t>
            </a:r>
            <a:endParaRPr lang="en-GB" dirty="0"/>
          </a:p>
          <a:p>
            <a:pPr lvl="1"/>
            <a:endParaRPr lang="en-GB" dirty="0" smtClean="0"/>
          </a:p>
          <a:p>
            <a:pPr lvl="1"/>
            <a:r>
              <a:rPr lang="en-GB" dirty="0" smtClean="0"/>
              <a:t>Interaction</a:t>
            </a:r>
          </a:p>
          <a:p>
            <a:pPr lvl="1"/>
            <a:endParaRPr lang="en-GB" dirty="0" smtClean="0"/>
          </a:p>
          <a:p>
            <a:pPr lvl="1"/>
            <a:r>
              <a:rPr lang="en-GB" dirty="0" smtClean="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smtClean="0"/>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smtClean="0"/>
              <a:t>Select one requires the use of the related by clause</a:t>
            </a:r>
          </a:p>
          <a:p>
            <a:pPr lvl="1"/>
            <a:r>
              <a:rPr lang="en-US" dirty="0" smtClean="0">
                <a:latin typeface="Courier New"/>
                <a:cs typeface="Courier New"/>
              </a:rPr>
              <a:t>Self</a:t>
            </a:r>
            <a:r>
              <a:rPr lang="en-US" dirty="0" smtClean="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a:t>
            </a:r>
            <a:r>
              <a:rPr lang="en-US" sz="2200" b="1" dirty="0" smtClean="0">
                <a:solidFill>
                  <a:srgbClr val="CC0099"/>
                </a:solidFill>
                <a:latin typeface="Courier New" charset="0"/>
                <a:ea typeface="MS PGothic" pitchFamily="34" charset="-128"/>
                <a:cs typeface="MS PGothic" pitchFamily="34" charset="-128"/>
              </a:rPr>
              <a:t> </a:t>
            </a:r>
            <a:r>
              <a:rPr lang="en-US" sz="2200" b="1" dirty="0" smtClean="0">
                <a:latin typeface="Courier New" charset="0"/>
                <a:ea typeface="MS PGothic" pitchFamily="34" charset="-128"/>
                <a:cs typeface="MS PGothic" pitchFamily="34" charset="-128"/>
              </a:rPr>
              <a:t>self</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&gt;</a:t>
            </a:r>
          </a:p>
          <a:p>
            <a:pPr>
              <a:spcBef>
                <a:spcPct val="50000"/>
              </a:spcBef>
            </a:pPr>
            <a:r>
              <a:rPr lang="en-US" sz="2200" b="1" dirty="0" err="1" smtClean="0">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R4.is timed by’]</a:t>
            </a:r>
            <a:r>
              <a:rPr lang="en-US" sz="2200" b="1" dirty="0">
                <a:latin typeface="Courier New" charset="0"/>
                <a:ea typeface="MS PGothic" pitchFamily="34" charset="-128"/>
                <a:cs typeface="MS PGothic" pitchFamily="34" charset="-128"/>
              </a:rPr>
              <a:t>;</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a:t>
            </a:r>
            <a:r>
              <a:rPr lang="en-US" sz="2000" dirty="0" smtClean="0">
                <a:ea typeface="MS PGothic" pitchFamily="34" charset="-128"/>
                <a:cs typeface="MS PGothic" pitchFamily="34" charset="-128"/>
              </a:rPr>
              <a:t>phrase</a:t>
            </a:r>
            <a:endParaRPr lang="en-US" sz="2000" dirty="0">
              <a:ea typeface="MS PGothic" pitchFamily="34" charset="-128"/>
              <a:cs typeface="MS PGothic" pitchFamily="34" charset="-128"/>
            </a:endParaRP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smtClean="0"/>
              <a:t>Workshop</a:t>
            </a:r>
          </a:p>
        </p:txBody>
      </p:sp>
      <p:sp>
        <p:nvSpPr>
          <p:cNvPr id="202755" name="Content Placeholder 2"/>
          <p:cNvSpPr>
            <a:spLocks noGrp="1"/>
          </p:cNvSpPr>
          <p:nvPr>
            <p:ph idx="1"/>
          </p:nvPr>
        </p:nvSpPr>
        <p:spPr/>
        <p:txBody>
          <a:bodyPr/>
          <a:lstStyle/>
          <a:p>
            <a:pPr marL="0" indent="0"/>
            <a:r>
              <a:rPr lang="en-US" dirty="0" smtClean="0"/>
              <a:t>Write OAL for the activity</a:t>
            </a:r>
            <a:r>
              <a:rPr lang="en-US" dirty="0"/>
              <a:t> </a:t>
            </a:r>
            <a:r>
              <a:rPr lang="en-US" dirty="0" smtClean="0"/>
              <a:t>that completes the goal, specifically:</a:t>
            </a:r>
          </a:p>
          <a:p>
            <a:pPr marL="896938" lvl="1" indent="-357188"/>
            <a:r>
              <a:rPr lang="en-US" dirty="0" smtClean="0"/>
              <a:t>Move the just-completed goal from ‘Currently executing’ (R11) to ‘Executed’ (R12)</a:t>
            </a:r>
          </a:p>
          <a:p>
            <a:pPr marL="896938" lvl="1" indent="-357188"/>
            <a:r>
              <a:rPr lang="en-US" dirty="0" smtClean="0"/>
              <a:t>Create a new goal based on the next one in sequence</a:t>
            </a:r>
          </a:p>
          <a:p>
            <a:pPr marL="896938" lvl="1" indent="-357188"/>
            <a:r>
              <a:rPr lang="en-US" dirty="0" smtClean="0"/>
              <a:t>Associate the newly created goal with the currently executing goal</a:t>
            </a:r>
          </a:p>
          <a:p>
            <a:pPr marL="896938" lvl="1" indent="-357188"/>
            <a:endParaRPr lang="en-US"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8</a:t>
            </a:r>
            <a:r>
              <a:rPr lang="en-US" dirty="0" smtClean="0"/>
              <a:t>. Distribution of Intelligence</a:t>
            </a:r>
          </a:p>
        </p:txBody>
      </p:sp>
      <p:sp>
        <p:nvSpPr>
          <p:cNvPr id="121859" name="Content Placeholder 2"/>
          <p:cNvSpPr>
            <a:spLocks noGrp="1"/>
          </p:cNvSpPr>
          <p:nvPr>
            <p:ph idx="1"/>
          </p:nvPr>
        </p:nvSpPr>
        <p:spPr/>
        <p:txBody>
          <a:bodyPr/>
          <a:lstStyle/>
          <a:p>
            <a:pPr marL="0" indent="0"/>
            <a:endParaRPr lang="en-US"/>
          </a:p>
        </p:txBody>
      </p:sp>
      <p:sp>
        <p:nvSpPr>
          <p:cNvPr id="121860" name="Rectangle 3"/>
          <p:cNvSpPr>
            <a:spLocks noChangeArrowheads="1"/>
          </p:cNvSpPr>
          <p:nvPr/>
        </p:nvSpPr>
        <p:spPr bwMode="auto">
          <a:xfrm>
            <a:off x="4414838" y="3244850"/>
            <a:ext cx="7552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smtClean="0"/>
              <a:t>Tangible Things</a:t>
            </a:r>
          </a:p>
        </p:txBody>
      </p:sp>
      <p:sp>
        <p:nvSpPr>
          <p:cNvPr id="148483" name="Content Placeholder 2"/>
          <p:cNvSpPr>
            <a:spLocks noGrp="1"/>
          </p:cNvSpPr>
          <p:nvPr>
            <p:ph idx="1"/>
          </p:nvPr>
        </p:nvSpPr>
        <p:spPr/>
        <p:txBody>
          <a:bodyPr/>
          <a:lstStyle/>
          <a:p>
            <a:r>
              <a:rPr lang="en-US" dirty="0" smtClean="0"/>
              <a:t>Tangible things rarely have interesting lifecycles.</a:t>
            </a:r>
          </a:p>
          <a:p>
            <a:endParaRPr lang="en-US" dirty="0" smtClean="0"/>
          </a:p>
          <a:p>
            <a:r>
              <a:rPr lang="en-US" dirty="0" smtClean="0"/>
              <a:t>They are </a:t>
            </a:r>
            <a:r>
              <a:rPr lang="en-US" i="1" dirty="0" smtClean="0"/>
              <a:t>driven </a:t>
            </a:r>
            <a:r>
              <a:rPr lang="en-US" dirty="0" smtClean="0"/>
              <a:t>by classes that </a:t>
            </a:r>
            <a:br>
              <a:rPr lang="en-US" dirty="0" smtClean="0"/>
            </a:br>
            <a:r>
              <a:rPr lang="en-US" dirty="0" smtClean="0"/>
              <a:t>capture behavior.</a:t>
            </a:r>
          </a:p>
          <a:p>
            <a:endParaRPr lang="en-US" dirty="0" smtClean="0"/>
          </a:p>
          <a:p>
            <a:r>
              <a:rPr lang="en-US" dirty="0" smtClean="0"/>
              <a:t>You must distribute intelligence </a:t>
            </a:r>
            <a:br>
              <a:rPr lang="en-US" dirty="0" smtClean="0"/>
            </a:br>
            <a:r>
              <a:rPr lang="en-US" dirty="0" smtClean="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755"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State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smtClean="0">
                <a:latin typeface="Times Roman" charset="0"/>
              </a:rPr>
              <a:t> </a:t>
            </a:r>
            <a:endParaRPr lang="en-US" sz="1500" b="1">
              <a:latin typeface="Times Roman" charset="0"/>
            </a:endParaRP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Simpler Communicating State Models</a:t>
            </a:r>
            <a:endParaRPr lang="en-US" dirty="0"/>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answers/ </a:t>
            </a:r>
          </a:p>
          <a:p>
            <a:pPr defTabSz="1150938" eaLnBrk="1" hangingPunct="1"/>
            <a:endParaRPr lang="en-US" sz="1300" b="1" i="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Content Placeholder 2"/>
          <p:cNvSpPr>
            <a:spLocks noGrp="1"/>
          </p:cNvSpPr>
          <p:nvPr>
            <p:ph idx="1"/>
          </p:nvPr>
        </p:nvSpPr>
        <p:spPr/>
        <p:txBody>
          <a:bodyPr/>
          <a:lstStyle/>
          <a:p>
            <a:r>
              <a:rPr lang="en-US" dirty="0" smtClean="0"/>
              <a:t>There are two control patterns that occur frequently:</a:t>
            </a:r>
          </a:p>
          <a:p>
            <a:pPr lvl="1"/>
            <a:r>
              <a:rPr lang="en-US" dirty="0" smtClean="0"/>
              <a:t>Top-driven: where a user/operator drives behavior</a:t>
            </a:r>
          </a:p>
          <a:p>
            <a:pPr lvl="1"/>
            <a:r>
              <a:rPr lang="en-US" dirty="0" smtClean="0"/>
              <a:t>Bottom-driven: where a device/hardware drives behavior</a:t>
            </a:r>
          </a:p>
          <a:p>
            <a:pPr lvl="1"/>
            <a:endParaRPr lang="en-US" dirty="0" smtClean="0"/>
          </a:p>
          <a:p>
            <a:r>
              <a:rPr lang="en-US" dirty="0" smtClean="0"/>
              <a:t>And two patterns based on factoring data:</a:t>
            </a:r>
          </a:p>
          <a:p>
            <a:pPr lvl="1"/>
            <a:r>
              <a:rPr lang="en-US" dirty="0" smtClean="0"/>
              <a:t>Push-and-pull: Data is pushed in, and pulled out</a:t>
            </a:r>
          </a:p>
          <a:p>
            <a:pPr lvl="1"/>
            <a:r>
              <a:rPr lang="en-US" dirty="0" smtClean="0"/>
              <a:t>Pivot: The pivot is the place where </a:t>
            </a:r>
            <a:br>
              <a:rPr lang="en-US" dirty="0" smtClean="0"/>
            </a:br>
            <a:r>
              <a:rPr lang="en-US" dirty="0" smtClean="0"/>
              <a:t>the data comes “to rest”</a:t>
            </a:r>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Top-Driven</a:t>
            </a:r>
            <a:endParaRPr lang="en-US" dirty="0"/>
          </a:p>
        </p:txBody>
      </p:sp>
      <p:sp>
        <p:nvSpPr>
          <p:cNvPr id="3" name="Content Placeholder 2"/>
          <p:cNvSpPr>
            <a:spLocks noGrp="1"/>
          </p:cNvSpPr>
          <p:nvPr>
            <p:ph idx="1"/>
          </p:nvPr>
        </p:nvSpPr>
        <p:spPr/>
        <p:txBody>
          <a:bodyPr/>
          <a:lstStyle/>
          <a:p>
            <a:r>
              <a:rPr lang="en-US" dirty="0" smtClean="0"/>
              <a:t>In a top-driven pattern, a user/operator drives behavior.</a:t>
            </a:r>
          </a:p>
          <a:p>
            <a:pPr lvl="1"/>
            <a:endParaRPr lang="en-US" dirty="0" smtClean="0"/>
          </a:p>
          <a:p>
            <a:r>
              <a:rPr lang="en-US" dirty="0" smtClean="0"/>
              <a:t>Examples:</a:t>
            </a:r>
          </a:p>
          <a:p>
            <a:pPr lvl="1"/>
            <a:r>
              <a:rPr lang="en-US" dirty="0" smtClean="0"/>
              <a:t>Microwave oven</a:t>
            </a:r>
          </a:p>
          <a:p>
            <a:pPr lvl="1"/>
            <a:r>
              <a:rPr lang="en-US" dirty="0" smtClean="0"/>
              <a:t>Chemical plant operations</a:t>
            </a:r>
          </a:p>
          <a:p>
            <a:pPr lvl="1"/>
            <a:r>
              <a:rPr lang="en-US" dirty="0" smtClean="0"/>
              <a:t>Phone calls</a:t>
            </a:r>
          </a:p>
          <a:p>
            <a:pPr lvl="2"/>
            <a:endParaRPr lang="en-US" dirty="0" smtClean="0"/>
          </a:p>
          <a:p>
            <a:pPr lvl="2"/>
            <a:endParaRPr lang="en-US" dirty="0" smtClean="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smtClean="0"/>
                <a:t>Start</a:t>
              </a:r>
              <a:endParaRPr lang="en-US" dirty="0"/>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smtClean="0"/>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smtClean="0"/>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smtClean="0"/>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smtClean="0"/>
                <a:t>TurnOff</a:t>
              </a:r>
              <a:endParaRPr lang="en-US" dirty="0"/>
            </a:p>
          </p:txBody>
        </p:sp>
      </p:gr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Bottom-Driven</a:t>
            </a:r>
            <a:endParaRPr lang="en-US" dirty="0"/>
          </a:p>
        </p:txBody>
      </p:sp>
      <p:sp>
        <p:nvSpPr>
          <p:cNvPr id="3" name="Content Placeholder 2"/>
          <p:cNvSpPr>
            <a:spLocks noGrp="1"/>
          </p:cNvSpPr>
          <p:nvPr>
            <p:ph idx="1"/>
          </p:nvPr>
        </p:nvSpPr>
        <p:spPr/>
        <p:txBody>
          <a:bodyPr/>
          <a:lstStyle/>
          <a:p>
            <a:r>
              <a:rPr lang="en-US" dirty="0" smtClean="0"/>
              <a:t>In a bottom-driven pattern, a device/hardware drives behavior.</a:t>
            </a:r>
          </a:p>
          <a:p>
            <a:pPr lvl="1"/>
            <a:endParaRPr lang="en-US" dirty="0" smtClean="0"/>
          </a:p>
          <a:p>
            <a:r>
              <a:rPr lang="en-US" dirty="0" smtClean="0"/>
              <a:t>Examples:</a:t>
            </a:r>
          </a:p>
          <a:p>
            <a:pPr lvl="1"/>
            <a:r>
              <a:rPr lang="en-US" dirty="0" smtClean="0"/>
              <a:t>Meter Reading</a:t>
            </a:r>
          </a:p>
          <a:p>
            <a:pPr lvl="1"/>
            <a:r>
              <a:rPr lang="en-US" dirty="0" smtClean="0"/>
              <a:t>Alarm System</a:t>
            </a:r>
          </a:p>
          <a:p>
            <a:pPr lvl="1"/>
            <a:r>
              <a:rPr lang="en-US" dirty="0" smtClean="0"/>
              <a:t>Satellite</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Push-and-Pull</a:t>
            </a:r>
            <a:endParaRPr lang="en-US" dirty="0"/>
          </a:p>
        </p:txBody>
      </p:sp>
      <p:sp>
        <p:nvSpPr>
          <p:cNvPr id="3" name="Content Placeholder 2"/>
          <p:cNvSpPr>
            <a:spLocks noGrp="1"/>
          </p:cNvSpPr>
          <p:nvPr>
            <p:ph idx="1"/>
          </p:nvPr>
        </p:nvSpPr>
        <p:spPr/>
        <p:txBody>
          <a:bodyPr/>
          <a:lstStyle/>
          <a:p>
            <a:r>
              <a:rPr lang="en-US" dirty="0" smtClean="0"/>
              <a:t>In push-and-pull, data is </a:t>
            </a:r>
          </a:p>
          <a:p>
            <a:pPr lvl="1"/>
            <a:r>
              <a:rPr lang="en-US" dirty="0" smtClean="0"/>
              <a:t>pushed so far, then</a:t>
            </a:r>
          </a:p>
          <a:p>
            <a:pPr lvl="1"/>
            <a:r>
              <a:rPr lang="en-US" dirty="0" smtClean="0"/>
              <a:t>rests, then is</a:t>
            </a:r>
          </a:p>
          <a:p>
            <a:pPr lvl="1"/>
            <a:r>
              <a:rPr lang="en-US" dirty="0" smtClean="0"/>
              <a:t>pulled the rest of the way</a:t>
            </a:r>
          </a:p>
          <a:p>
            <a:pPr lvl="1"/>
            <a:endParaRPr lang="en-US" dirty="0" smtClean="0"/>
          </a:p>
          <a:p>
            <a:pPr lvl="1"/>
            <a:endParaRPr lang="en-US" dirty="0" smtClean="0"/>
          </a:p>
          <a:p>
            <a:r>
              <a:rPr lang="en-US" dirty="0" smtClean="0"/>
              <a:t>Examples:</a:t>
            </a:r>
          </a:p>
          <a:p>
            <a:pPr lvl="1"/>
            <a:r>
              <a:rPr lang="en-US" dirty="0" smtClean="0"/>
              <a:t>Meter Reading</a:t>
            </a:r>
          </a:p>
          <a:p>
            <a:pPr lvl="1"/>
            <a:r>
              <a:rPr lang="en-US" dirty="0" smtClean="0"/>
              <a:t>Order fulfillment</a:t>
            </a:r>
          </a:p>
          <a:p>
            <a:pPr lvl="1"/>
            <a:r>
              <a:rPr lang="en-US" dirty="0" smtClean="0"/>
              <a:t>Message accumulation</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Classes</a:t>
            </a:r>
            <a:endParaRPr lang="en-US" dirty="0"/>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smtClean="0"/>
              <a:t>Airport</a:t>
            </a:r>
            <a:endParaRPr lang="en-US" sz="1600" b="1" dirty="0"/>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smtClean="0"/>
              <a:t>Elevator</a:t>
            </a:r>
            <a:endParaRPr lang="en-US" sz="1600" b="1" dirty="0"/>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smtClean="0"/>
              <a:t>Airplane</a:t>
            </a:r>
            <a:endParaRPr lang="en-US" sz="1600" dirty="0"/>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smtClean="0"/>
              <a:t>Runway</a:t>
            </a:r>
            <a:endParaRPr lang="en-US" sz="1600" dirty="0"/>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smtClean="0"/>
              <a:t>Shaft</a:t>
            </a:r>
            <a:endParaRPr lang="en-US" sz="1600" dirty="0"/>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smtClean="0"/>
              <a:t>Door</a:t>
            </a:r>
            <a:endParaRPr lang="en-US" sz="1600" dirty="0"/>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smtClean="0"/>
              <a:t>Buttons</a:t>
            </a:r>
            <a:endParaRPr lang="en-US" sz="1600" dirty="0"/>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smtClean="0"/>
              <a:t>Cabin</a:t>
            </a:r>
            <a:endParaRPr lang="en-US" sz="1600" dirty="0"/>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airplane</a:t>
                      </a:r>
                      <a:endParaRPr lang="en-US" sz="2200" dirty="0">
                        <a:latin typeface="Verdana"/>
                        <a:cs typeface="Verdana"/>
                      </a:endParaRPr>
                    </a:p>
                  </a:txBody>
                  <a:tcPr/>
                </a:tc>
                <a:tc>
                  <a:txBody>
                    <a:bodyPr/>
                    <a:lstStyle/>
                    <a:p>
                      <a:pPr marL="342900" indent="-342900">
                        <a:buFont typeface="Arial"/>
                        <a:buChar char="•"/>
                      </a:pPr>
                      <a:r>
                        <a:rPr lang="en-US" sz="2200" dirty="0" smtClean="0"/>
                        <a:t> message</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valve</a:t>
                      </a:r>
                      <a:endParaRPr lang="en-US" sz="2200" dirty="0">
                        <a:latin typeface="Verdana"/>
                        <a:cs typeface="Verdana"/>
                      </a:endParaRPr>
                    </a:p>
                  </a:txBody>
                  <a:tcPr/>
                </a:tc>
                <a:tc>
                  <a:txBody>
                    <a:bodyPr/>
                    <a:lstStyle/>
                    <a:p>
                      <a:pPr marL="342900" indent="-342900">
                        <a:buFont typeface="Arial"/>
                        <a:buChar char="•"/>
                      </a:pPr>
                      <a:r>
                        <a:rPr lang="en-US" sz="2200" dirty="0" smtClean="0"/>
                        <a:t> robot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circuit breaker</a:t>
                      </a:r>
                      <a:endParaRPr lang="en-US" sz="2200" dirty="0">
                        <a:latin typeface="Verdana"/>
                        <a:cs typeface="Verdana"/>
                      </a:endParaRPr>
                    </a:p>
                  </a:txBody>
                  <a:tcPr/>
                </a:tc>
                <a:tc>
                  <a:txBody>
                    <a:bodyPr/>
                    <a:lstStyle/>
                    <a:p>
                      <a:pPr marL="342900" indent="-342900">
                        <a:buFont typeface="Arial"/>
                        <a:buChar char="•"/>
                      </a:pPr>
                      <a:r>
                        <a:rPr lang="en-US" sz="2200" dirty="0" smtClean="0"/>
                        <a:t> power</a:t>
                      </a:r>
                      <a:r>
                        <a:rPr lang="en-US" sz="2200" baseline="0" dirty="0" smtClean="0"/>
                        <a:t> supply</a:t>
                      </a:r>
                      <a:endParaRPr lang="en-US" sz="2200" dirty="0">
                        <a:latin typeface="Verdana"/>
                        <a:cs typeface="Verdana"/>
                      </a:endParaRPr>
                    </a:p>
                  </a:txBody>
                  <a:tcPr/>
                </a:tc>
              </a:tr>
              <a:tr h="370840">
                <a:tc>
                  <a:txBody>
                    <a:bodyPr/>
                    <a:lstStyle/>
                    <a:p>
                      <a:pPr marL="342900" indent="-342900">
                        <a:buFont typeface="Arial"/>
                        <a:buChar char="•"/>
                      </a:pPr>
                      <a:r>
                        <a:rPr lang="en-US" sz="2200" dirty="0" smtClean="0"/>
                        <a:t> dog</a:t>
                      </a:r>
                      <a:endParaRPr lang="en-US" sz="2200" dirty="0">
                        <a:latin typeface="Verdana"/>
                        <a:cs typeface="Verdana"/>
                      </a:endParaRPr>
                    </a:p>
                  </a:txBody>
                  <a:tcPr/>
                </a:tc>
                <a:tc>
                  <a:txBody>
                    <a:bodyPr/>
                    <a:lstStyle/>
                    <a:p>
                      <a:pPr marL="342900" indent="-342900">
                        <a:buFont typeface="Arial"/>
                        <a:buChar char="•"/>
                      </a:pPr>
                      <a:r>
                        <a:rPr lang="en-US" sz="2200" dirty="0" smtClean="0"/>
                        <a:t> dog</a:t>
                      </a:r>
                      <a:r>
                        <a:rPr lang="en-US" sz="2200" baseline="0" dirty="0" smtClean="0"/>
                        <a:t> owner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elevator</a:t>
                      </a:r>
                      <a:endParaRPr lang="en-US" sz="2200" dirty="0">
                        <a:latin typeface="Verdana"/>
                        <a:cs typeface="Verdana"/>
                      </a:endParaRPr>
                    </a:p>
                  </a:txBody>
                  <a:tcPr/>
                </a:tc>
                <a:tc>
                  <a:txBody>
                    <a:bodyPr/>
                    <a:lstStyle/>
                    <a:p>
                      <a:pPr marL="342900" indent="-342900">
                        <a:buFont typeface="Arial"/>
                        <a:buChar char="•"/>
                      </a:pPr>
                      <a:r>
                        <a:rPr lang="en-US" sz="2200" dirty="0" smtClean="0"/>
                        <a:t> cabin</a:t>
                      </a:r>
                      <a:endParaRPr lang="en-US" sz="2200" dirty="0">
                        <a:latin typeface="Verdana"/>
                        <a:cs typeface="Verdana"/>
                      </a:endParaRPr>
                    </a:p>
                  </a:txBody>
                  <a:tcPr/>
                </a:tc>
              </a:tr>
            </a:tbl>
          </a:graphicData>
        </a:graphic>
      </p:graphicFrame>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t>
            </a:r>
            <a:endParaRPr lang="en-US" dirty="0"/>
          </a:p>
        </p:txBody>
      </p:sp>
      <p:sp>
        <p:nvSpPr>
          <p:cNvPr id="3" name="Content Placeholder 2"/>
          <p:cNvSpPr>
            <a:spLocks noGrp="1"/>
          </p:cNvSpPr>
          <p:nvPr>
            <p:ph idx="1"/>
          </p:nvPr>
        </p:nvSpPr>
        <p:spPr/>
        <p:txBody>
          <a:bodyPr/>
          <a:lstStyle/>
          <a:p>
            <a:r>
              <a:rPr lang="en-US" dirty="0" smtClean="0"/>
              <a:t>The trick with push-and-pull is to find the pivot.</a:t>
            </a:r>
          </a:p>
          <a:p>
            <a:endParaRPr lang="en-US" dirty="0" smtClean="0"/>
          </a:p>
          <a:p>
            <a:endParaRPr lang="en-US" dirty="0" smtClean="0"/>
          </a:p>
          <a:p>
            <a:pPr lvl="1"/>
            <a:endParaRPr lang="en-US" dirty="0" smtClean="0"/>
          </a:p>
          <a:p>
            <a:pPr lvl="1"/>
            <a:endParaRPr lang="en-US" dirty="0" smtClean="0"/>
          </a:p>
          <a:p>
            <a:pPr lvl="2"/>
            <a:endParaRPr lang="en-US" dirty="0" smtClean="0"/>
          </a:p>
          <a:p>
            <a:pPr lvl="2"/>
            <a:endParaRPr lang="en-US" dirty="0" smtClean="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smtClean="0"/>
              <a:t>1..*</a:t>
            </a:r>
            <a:endParaRPr lang="en-US" dirty="0"/>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smtClean="0"/>
              <a:t>1..*</a:t>
            </a:r>
            <a:endParaRPr lang="en-US" dirty="0"/>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smtClean="0"/>
              <a:t>1</a:t>
            </a:r>
            <a:endParaRPr lang="en-US" dirty="0"/>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smtClean="0"/>
              <a:t>1</a:t>
            </a:r>
            <a:endParaRPr lang="en-US" dirty="0"/>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smtClean="0"/>
              <a:t>Readings are “pushed” to the Account when read, then “pulled” by the Bill when it’s time.</a:t>
            </a:r>
            <a:endParaRPr lang="en-US" sz="2000"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smtClean="0"/>
              <a:t>Associations</a:t>
            </a:r>
          </a:p>
        </p:txBody>
      </p:sp>
      <p:sp>
        <p:nvSpPr>
          <p:cNvPr id="150531" name="Content Placeholder 2"/>
          <p:cNvSpPr>
            <a:spLocks noGrp="1"/>
          </p:cNvSpPr>
          <p:nvPr>
            <p:ph idx="1"/>
          </p:nvPr>
        </p:nvSpPr>
        <p:spPr>
          <a:xfrm>
            <a:off x="762000" y="1219200"/>
            <a:ext cx="8077200" cy="5029200"/>
          </a:xfrm>
        </p:spPr>
        <p:txBody>
          <a:bodyPr/>
          <a:lstStyle/>
          <a:p>
            <a:r>
              <a:rPr lang="en-US" dirty="0" smtClean="0"/>
              <a:t>Associations often carry interesting behavior.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dirty="0" smtClean="0"/>
          </a:p>
          <a:p>
            <a:r>
              <a:rPr lang="en-US" dirty="0" smtClean="0"/>
              <a:t>Does the cow </a:t>
            </a:r>
            <a:r>
              <a:rPr lang="en-US" dirty="0" err="1" smtClean="0"/>
              <a:t>demilk</a:t>
            </a:r>
            <a:r>
              <a:rPr lang="en-US" dirty="0" smtClean="0"/>
              <a:t> itself?  Or the milk </a:t>
            </a:r>
            <a:r>
              <a:rPr lang="en-US" dirty="0" err="1" smtClean="0"/>
              <a:t>uncow</a:t>
            </a:r>
            <a:r>
              <a:rPr lang="en-US" dirty="0" smtClean="0"/>
              <a:t> itself?  Neither!</a:t>
            </a:r>
          </a:p>
          <a:p>
            <a:endParaRPr lang="en-US" dirty="0" smtClean="0"/>
          </a:p>
          <a:p>
            <a:pPr marL="0" indent="0"/>
            <a:endParaRPr lang="en-US" dirty="0" smtClean="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a:t>
            </a:r>
            <a:endParaRPr lang="en-US" dirty="0"/>
          </a:p>
        </p:txBody>
      </p:sp>
      <p:sp>
        <p:nvSpPr>
          <p:cNvPr id="3" name="Content Placeholder 2"/>
          <p:cNvSpPr>
            <a:spLocks noGrp="1"/>
          </p:cNvSpPr>
          <p:nvPr>
            <p:ph idx="1"/>
          </p:nvPr>
        </p:nvSpPr>
        <p:spPr/>
        <p:txBody>
          <a:bodyPr/>
          <a:lstStyle/>
          <a:p>
            <a:r>
              <a:rPr lang="en-US" dirty="0" smtClean="0"/>
              <a:t>Avoid controller/manager state models that control everything.</a:t>
            </a:r>
            <a:endParaRPr lang="en-US" dirty="0"/>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smtClean="0"/>
              <a:t>Open</a:t>
            </a:r>
            <a:endParaRPr lang="en-US" dirty="0"/>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smtClean="0"/>
              <a:t>Close</a:t>
            </a:r>
            <a:endParaRPr lang="en-US" dirty="0"/>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smtClean="0"/>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smtClean="0"/>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smtClean="0"/>
              <a:t>Completeness</a:t>
            </a:r>
          </a:p>
        </p:txBody>
      </p:sp>
      <p:sp>
        <p:nvSpPr>
          <p:cNvPr id="125955" name="Content Placeholder 2"/>
          <p:cNvSpPr>
            <a:spLocks noGrp="1"/>
          </p:cNvSpPr>
          <p:nvPr>
            <p:ph idx="1"/>
          </p:nvPr>
        </p:nvSpPr>
        <p:spPr/>
        <p:txBody>
          <a:bodyPr/>
          <a:lstStyle/>
          <a:p>
            <a:pPr marL="0" indent="0"/>
            <a:r>
              <a:rPr lang="en-US" dirty="0" smtClean="0"/>
              <a:t>If you followed the process, your state models are complete.</a:t>
            </a:r>
          </a:p>
          <a:p>
            <a:pPr marL="0" indent="0"/>
            <a:endParaRPr lang="en-US" dirty="0"/>
          </a:p>
          <a:p>
            <a:pPr marL="0" indent="0"/>
            <a:r>
              <a:rPr lang="en-US" dirty="0" smtClean="0"/>
              <a:t>Check the model for completeness anyway.</a:t>
            </a:r>
          </a:p>
          <a:p>
            <a:pPr lvl="1"/>
            <a:r>
              <a:rPr lang="en-US" dirty="0" smtClean="0"/>
              <a:t>Does every event have (a) source(s)?</a:t>
            </a:r>
          </a:p>
          <a:p>
            <a:pPr lvl="1"/>
            <a:r>
              <a:rPr lang="en-US" dirty="0" smtClean="0"/>
              <a:t>Does every event have </a:t>
            </a:r>
            <a:r>
              <a:rPr lang="en-US" dirty="0"/>
              <a:t>(</a:t>
            </a:r>
            <a:r>
              <a:rPr lang="en-US" dirty="0" smtClean="0"/>
              <a:t>a) destination(s)?</a:t>
            </a:r>
          </a:p>
          <a:p>
            <a:pPr lvl="1"/>
            <a:r>
              <a:rPr lang="en-US" dirty="0" smtClean="0"/>
              <a:t>Does each state model have all the events it needs?</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smtClean="0"/>
              <a:t>Workshop</a:t>
            </a:r>
          </a:p>
        </p:txBody>
      </p:sp>
      <p:sp>
        <p:nvSpPr>
          <p:cNvPr id="152579" name="Content Placeholder 2"/>
          <p:cNvSpPr>
            <a:spLocks noGrp="1"/>
          </p:cNvSpPr>
          <p:nvPr>
            <p:ph idx="1"/>
          </p:nvPr>
        </p:nvSpPr>
        <p:spPr/>
        <p:txBody>
          <a:bodyPr/>
          <a:lstStyle/>
          <a:p>
            <a:pPr marL="0" indent="0"/>
            <a:r>
              <a:rPr lang="en-US" dirty="0" smtClean="0"/>
              <a:t>Examine the class model for the GPS Watch and decide which class(</a:t>
            </a:r>
            <a:r>
              <a:rPr lang="en-US" dirty="0" err="1" smtClean="0"/>
              <a:t>es</a:t>
            </a:r>
            <a:r>
              <a:rPr lang="en-US" dirty="0" smtClean="0"/>
              <a:t>) should have state models.</a:t>
            </a:r>
          </a:p>
          <a:p>
            <a:pPr marL="0" indent="0"/>
            <a:endParaRPr lang="en-US" dirty="0"/>
          </a:p>
          <a:p>
            <a:pPr marL="0" indent="0"/>
            <a:r>
              <a:rPr lang="en-US" dirty="0" smtClean="0"/>
              <a:t>Sketch out the state models for each of those class(</a:t>
            </a:r>
            <a:r>
              <a:rPr lang="en-US" dirty="0" err="1" smtClean="0"/>
              <a:t>es</a:t>
            </a:r>
            <a:r>
              <a:rPr lang="en-US" dirty="0" smtClean="0"/>
              <a:t>) using everything you have learned so far.</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9</a:t>
            </a:r>
            <a:r>
              <a:rPr lang="en-US" dirty="0" smtClean="0"/>
              <a:t>. Model Execution</a:t>
            </a:r>
          </a:p>
        </p:txBody>
      </p:sp>
      <p:sp>
        <p:nvSpPr>
          <p:cNvPr id="203780" name="Text Box 3"/>
          <p:cNvSpPr txBox="1">
            <a:spLocks noChangeArrowheads="1"/>
          </p:cNvSpPr>
          <p:nvPr/>
        </p:nvSpPr>
        <p:spPr bwMode="auto">
          <a:xfrm>
            <a:off x="1447800" y="2438400"/>
            <a:ext cx="990600" cy="1569660"/>
          </a:xfrm>
          <a:prstGeom prst="rect">
            <a:avLst/>
          </a:prstGeom>
          <a:noFill/>
          <a:ln w="9525">
            <a:noFill/>
            <a:miter lim="800000"/>
            <a:headEnd/>
            <a:tailEnd/>
          </a:ln>
        </p:spPr>
        <p:txBody>
          <a:bodyPr wrap="square">
            <a:prstTxWarp prst="textNoShape">
              <a:avLst/>
            </a:prstTxWarp>
            <a:spAutoFit/>
          </a:bodyPr>
          <a:lstStyle/>
          <a:p>
            <a:r>
              <a:rPr lang="en-US" sz="9600" b="1" dirty="0">
                <a:solidFill>
                  <a:srgbClr val="3366FF"/>
                </a:solidFill>
              </a:rPr>
              <a:t>9</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state machine </a:t>
            </a:r>
            <a:r>
              <a:rPr lang="en-US" dirty="0" smtClean="0"/>
              <a:t>is a copy of a </a:t>
            </a:r>
            <a:r>
              <a:rPr lang="en-US" i="1" dirty="0" smtClean="0"/>
              <a:t>state model </a:t>
            </a:r>
            <a:r>
              <a:rPr lang="en-US" dirty="0" smtClean="0"/>
              <a:t>for each instance, each of which has its own </a:t>
            </a:r>
            <a:r>
              <a:rPr lang="en-US" i="1" dirty="0" smtClean="0"/>
              <a:t>state</a:t>
            </a:r>
            <a:r>
              <a:rPr lang="en-US" dirty="0" smtClean="0"/>
              <a:t>.</a:t>
            </a:r>
          </a:p>
          <a:p>
            <a:endParaRPr lang="en-US" dirty="0" smtClean="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3"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smtClean="0"/>
              <a:t>State Machines</a:t>
            </a:r>
            <a:endParaRPr lang="en-US" altLang="ja-JP" dirty="0"/>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smtClean="0"/>
              <a:t>Each class has a </a:t>
            </a:r>
            <a:r>
              <a:rPr lang="en-US" i="1" dirty="0" smtClean="0"/>
              <a:t>state model</a:t>
            </a:r>
            <a:r>
              <a:rPr lang="en-US" dirty="0" smtClean="0"/>
              <a:t>. </a:t>
            </a:r>
          </a:p>
          <a:p>
            <a:pPr lvl="1"/>
            <a:r>
              <a:rPr lang="en-US" dirty="0" smtClean="0"/>
              <a:t>Each instance has a </a:t>
            </a:r>
            <a:r>
              <a:rPr lang="en-US" i="1" dirty="0" smtClean="0"/>
              <a:t>state machine</a:t>
            </a:r>
            <a:r>
              <a:rPr lang="en-US" dirty="0" smtClean="0"/>
              <a:t>.</a:t>
            </a:r>
          </a:p>
          <a:p>
            <a:pPr lvl="2"/>
            <a:endParaRPr lang="en-US" altLang="ja-JP" dirty="0" smtClean="0"/>
          </a:p>
          <a:p>
            <a:pPr lvl="2"/>
            <a:endParaRPr lang="en-US" altLang="ja-JP" dirty="0" smtClean="0"/>
          </a:p>
          <a:p>
            <a:endParaRPr lang="en-US" altLang="ja-JP" dirty="0" smtClean="0"/>
          </a:p>
          <a:p>
            <a:endParaRPr lang="ja-JP" altLang="en-US" dirty="0"/>
          </a:p>
        </p:txBody>
      </p:sp>
      <p:grpSp>
        <p:nvGrpSpPr>
          <p:cNvPr id="6" name="Group 73"/>
          <p:cNvGrpSpPr>
            <a:grpSpLocks/>
          </p:cNvGrpSpPr>
          <p:nvPr/>
        </p:nvGrpSpPr>
        <p:grpSpPr bwMode="auto">
          <a:xfrm>
            <a:off x="762000" y="3276600"/>
            <a:ext cx="2849563"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smtClean="0"/>
              <a:t>Concurrent Execution</a:t>
            </a:r>
            <a:endParaRPr lang="en-US" dirty="0"/>
          </a:p>
        </p:txBody>
      </p:sp>
    </p:spTree>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smtClean="0"/>
              <a:t>Executing the Model</a:t>
            </a:r>
            <a:endParaRPr lang="en-US" altLang="ja-JP"/>
          </a:p>
        </p:txBody>
      </p:sp>
      <p:sp>
        <p:nvSpPr>
          <p:cNvPr id="224259" name="Rectangle 3"/>
          <p:cNvSpPr>
            <a:spLocks noGrp="1" noChangeArrowheads="1"/>
          </p:cNvSpPr>
          <p:nvPr>
            <p:ph type="body" idx="1"/>
          </p:nvPr>
        </p:nvSpPr>
        <p:spPr/>
        <p:txBody>
          <a:bodyPr/>
          <a:lstStyle/>
          <a:p>
            <a:r>
              <a:rPr lang="en-US" altLang="ja-JP" dirty="0" smtClean="0"/>
              <a:t>The model executes in response to events from:</a:t>
            </a:r>
          </a:p>
          <a:p>
            <a:endParaRPr lang="en-US" altLang="ja-JP" dirty="0" smtClean="0"/>
          </a:p>
          <a:p>
            <a:pPr lvl="1"/>
            <a:r>
              <a:rPr lang="en-US" altLang="ja-JP" dirty="0" smtClean="0"/>
              <a:t>the outside, </a:t>
            </a:r>
          </a:p>
          <a:p>
            <a:pPr lvl="1"/>
            <a:endParaRPr lang="en-US" altLang="ja-JP" dirty="0" smtClean="0"/>
          </a:p>
          <a:p>
            <a:pPr lvl="1"/>
            <a:r>
              <a:rPr lang="en-US" altLang="ja-JP" dirty="0" smtClean="0"/>
              <a:t>timers</a:t>
            </a:r>
          </a:p>
          <a:p>
            <a:pPr lvl="1"/>
            <a:endParaRPr lang="en-US" altLang="ja-JP" dirty="0" smtClean="0"/>
          </a:p>
          <a:p>
            <a:pPr lvl="1"/>
            <a:r>
              <a:rPr lang="en-US" altLang="ja-JP" dirty="0" smtClean="0"/>
              <a:t>other instances as </a:t>
            </a:r>
            <a:br>
              <a:rPr lang="en-US" altLang="ja-JP" dirty="0" smtClean="0"/>
            </a:br>
            <a:r>
              <a:rPr lang="en-US" altLang="ja-JP" dirty="0" smtClean="0"/>
              <a:t>they execute </a:t>
            </a:r>
            <a:endParaRPr lang="en-US" altLang="ja-JP" dirty="0"/>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as Classes</a:t>
            </a:r>
            <a:endParaRPr lang="en-US" dirty="0"/>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broker</a:t>
                      </a:r>
                      <a:endParaRPr lang="en-US" sz="2200" dirty="0">
                        <a:latin typeface="Verdana"/>
                        <a:cs typeface="Verdana"/>
                      </a:endParaRPr>
                    </a:p>
                  </a:txBody>
                  <a:tcPr/>
                </a:tc>
                <a:tc>
                  <a:txBody>
                    <a:bodyPr/>
                    <a:lstStyle/>
                    <a:p>
                      <a:pPr marL="342900" indent="-342900">
                        <a:buFont typeface="Arial"/>
                        <a:buChar char="•"/>
                      </a:pPr>
                      <a:r>
                        <a:rPr lang="en-US" sz="2200" dirty="0" smtClean="0"/>
                        <a:t> client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landlord</a:t>
                      </a:r>
                      <a:endParaRPr lang="en-US" sz="2200" dirty="0">
                        <a:latin typeface="Verdana"/>
                        <a:cs typeface="Verdana"/>
                      </a:endParaRPr>
                    </a:p>
                  </a:txBody>
                  <a:tcPr/>
                </a:tc>
                <a:tc>
                  <a:txBody>
                    <a:bodyPr/>
                    <a:lstStyle/>
                    <a:p>
                      <a:pPr marL="342900" indent="-342900">
                        <a:buFont typeface="Arial"/>
                        <a:buChar char="•"/>
                      </a:pPr>
                      <a:r>
                        <a:rPr lang="en-US" sz="2200" dirty="0" smtClean="0"/>
                        <a:t> tenant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customer</a:t>
                      </a:r>
                      <a:endParaRPr lang="en-US" sz="2200" dirty="0">
                        <a:latin typeface="Verdana"/>
                        <a:cs typeface="Verdana"/>
                      </a:endParaRPr>
                    </a:p>
                  </a:txBody>
                  <a:tcPr/>
                </a:tc>
                <a:tc>
                  <a:txBody>
                    <a:bodyPr/>
                    <a:lstStyle/>
                    <a:p>
                      <a:pPr marL="342900" indent="-342900">
                        <a:buFont typeface="Arial"/>
                        <a:buChar char="•"/>
                      </a:pPr>
                      <a:r>
                        <a:rPr lang="en-US" sz="2200" dirty="0" smtClean="0"/>
                        <a:t> account holder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passenger</a:t>
                      </a:r>
                      <a:endParaRPr lang="en-US" sz="2200" dirty="0">
                        <a:latin typeface="Verdana"/>
                        <a:cs typeface="Verdana"/>
                      </a:endParaRPr>
                    </a:p>
                  </a:txBody>
                  <a:tcPr/>
                </a:tc>
                <a:tc>
                  <a:txBody>
                    <a:bodyPr/>
                    <a:lstStyle/>
                    <a:p>
                      <a:pPr marL="342900" indent="-342900">
                        <a:buFont typeface="Arial"/>
                        <a:buChar char="•"/>
                      </a:pPr>
                      <a:r>
                        <a:rPr lang="en-US" sz="2200" dirty="0" smtClean="0"/>
                        <a:t> administrator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pilot</a:t>
                      </a:r>
                      <a:endParaRPr lang="en-US" sz="2200" dirty="0">
                        <a:latin typeface="Verdana"/>
                        <a:cs typeface="Verdana"/>
                      </a:endParaRPr>
                    </a:p>
                  </a:txBody>
                  <a:tcPr/>
                </a:tc>
                <a:tc>
                  <a:txBody>
                    <a:bodyPr/>
                    <a:lstStyle/>
                    <a:p>
                      <a:pPr marL="342900" indent="-342900">
                        <a:buFont typeface="Arial"/>
                        <a:buChar char="•"/>
                      </a:pPr>
                      <a:r>
                        <a:rPr lang="en-US" sz="2200" dirty="0" smtClean="0"/>
                        <a:t> air traffic controller</a:t>
                      </a:r>
                      <a:endParaRPr lang="en-US" sz="2200" dirty="0">
                        <a:latin typeface="Verdana"/>
                        <a:cs typeface="Verdana"/>
                      </a:endParaRPr>
                    </a:p>
                  </a:txBody>
                  <a:tcPr/>
                </a:tc>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Communication</a:t>
            </a:r>
          </a:p>
        </p:txBody>
      </p:sp>
      <p:sp>
        <p:nvSpPr>
          <p:cNvPr id="146435" name="Content Placeholder 2"/>
          <p:cNvSpPr>
            <a:spLocks noGrp="1"/>
          </p:cNvSpPr>
          <p:nvPr>
            <p:ph idx="1"/>
          </p:nvPr>
        </p:nvSpPr>
        <p:spPr/>
        <p:txBody>
          <a:bodyPr/>
          <a:lstStyle/>
          <a:p>
            <a:pPr marL="0" indent="0"/>
            <a:r>
              <a:rPr lang="en-US" dirty="0" smtClean="0"/>
              <a:t>State machines drive each other through their lifecycles by sending each other events.</a:t>
            </a:r>
          </a:p>
          <a:p>
            <a:pPr lvl="1"/>
            <a:r>
              <a:rPr lang="en-US" dirty="0" smtClean="0"/>
              <a:t>Events are reliable</a:t>
            </a:r>
          </a:p>
          <a:p>
            <a:pPr lvl="1"/>
            <a:r>
              <a:rPr lang="en-US" dirty="0" smtClean="0"/>
              <a:t>Events do not interrupt </a:t>
            </a:r>
            <a:br>
              <a:rPr lang="en-US" dirty="0" smtClean="0"/>
            </a:br>
            <a:r>
              <a:rPr lang="en-US" dirty="0" smtClean="0"/>
              <a:t>executing activities</a:t>
            </a:r>
          </a:p>
          <a:p>
            <a:pPr marL="0" indent="0"/>
            <a:endParaRPr lang="en-US" dirty="0" smtClean="0"/>
          </a:p>
          <a:p>
            <a:pPr marL="0" indent="0"/>
            <a:endParaRPr lang="en-US" dirty="0" smtClean="0"/>
          </a:p>
          <a:p>
            <a:pPr marL="0" indent="0"/>
            <a:endParaRPr lang="en-US" dirty="0" smtClean="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smtClean="0">
                <a:latin typeface="Comic Sans MS"/>
                <a:ea typeface="Comic Sans MS"/>
                <a:cs typeface="Comic Sans MS"/>
              </a:rPr>
              <a:t>Activities </a:t>
            </a:r>
            <a:r>
              <a:rPr lang="en-US" sz="2000" b="1" i="1" dirty="0" smtClean="0">
                <a:latin typeface="Comic Sans MS"/>
                <a:ea typeface="Comic Sans MS"/>
                <a:cs typeface="Comic Sans MS"/>
              </a:rPr>
              <a:t>run</a:t>
            </a:r>
            <a:r>
              <a:rPr lang="en-US" sz="2000" b="1" i="1" dirty="0">
                <a:latin typeface="Comic Sans MS"/>
                <a:ea typeface="Comic Sans MS"/>
                <a:cs typeface="Comic Sans MS"/>
              </a:rPr>
              <a:t>-to-</a:t>
            </a:r>
            <a:r>
              <a:rPr lang="en-US" sz="2000" b="1" i="1" dirty="0" smtClean="0">
                <a:latin typeface="Comic Sans MS"/>
                <a:ea typeface="Comic Sans MS"/>
                <a:cs typeface="Comic Sans MS"/>
              </a:rPr>
              <a:t>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smtClean="0"/>
              <a:t>Communication</a:t>
            </a:r>
            <a:endParaRPr lang="en-US" dirty="0"/>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smtClean="0"/>
              <a:t>Start in Checking and Ready states</a:t>
            </a:r>
          </a:p>
          <a:p>
            <a:pPr marL="622300" indent="-444500">
              <a:buFontTx/>
              <a:buAutoNum type="arabicPeriod"/>
              <a:defRPr/>
            </a:pPr>
            <a:r>
              <a:rPr lang="en-US" dirty="0" smtClean="0"/>
              <a:t>Accept event ‘Cook’</a:t>
            </a:r>
          </a:p>
          <a:p>
            <a:pPr marL="622300" indent="-444500">
              <a:buFontTx/>
              <a:buAutoNum type="arabicPeriod"/>
              <a:defRPr/>
            </a:pPr>
            <a:r>
              <a:rPr lang="en-US" dirty="0" smtClean="0"/>
              <a:t>Change to Cooking State</a:t>
            </a:r>
          </a:p>
          <a:p>
            <a:pPr marL="622300" indent="-444500">
              <a:buFontTx/>
              <a:buAutoNum type="arabicPeriod"/>
              <a:defRPr/>
            </a:pPr>
            <a:r>
              <a:rPr lang="en-US" dirty="0" smtClean="0"/>
              <a:t>Generate ‘</a:t>
            </a:r>
            <a:r>
              <a:rPr lang="en-US" dirty="0" err="1" smtClean="0"/>
              <a:t>startStep</a:t>
            </a:r>
            <a:r>
              <a:rPr lang="en-US" dirty="0" smtClean="0"/>
              <a:t>’ signal</a:t>
            </a:r>
          </a:p>
          <a:p>
            <a:pPr marL="622300" indent="-444500">
              <a:buFontTx/>
              <a:buAutoNum type="arabicPeriod"/>
              <a:defRPr/>
            </a:pPr>
            <a:r>
              <a:rPr lang="en-US" dirty="0" smtClean="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smtClean="0"/>
              <a:t>Run-to-Completion ≠ Atomic!</a:t>
            </a:r>
          </a:p>
        </p:txBody>
      </p:sp>
      <p:sp>
        <p:nvSpPr>
          <p:cNvPr id="161795" name="Content Placeholder 2"/>
          <p:cNvSpPr>
            <a:spLocks noGrp="1"/>
          </p:cNvSpPr>
          <p:nvPr>
            <p:ph idx="1"/>
          </p:nvPr>
        </p:nvSpPr>
        <p:spPr/>
        <p:txBody>
          <a:bodyPr/>
          <a:lstStyle/>
          <a:p>
            <a:r>
              <a:rPr lang="en-US" dirty="0" smtClean="0"/>
              <a:t>Other state machines (and their activities) run concurrently</a:t>
            </a:r>
          </a:p>
          <a:p>
            <a:pPr lvl="1"/>
            <a:r>
              <a:rPr lang="en-GB" dirty="0" smtClean="0"/>
              <a:t>An activity can be pre-empted during execution</a:t>
            </a:r>
          </a:p>
          <a:p>
            <a:pPr lvl="1"/>
            <a:r>
              <a:rPr lang="en-US" dirty="0" smtClean="0"/>
              <a:t>One state machine may change the data </a:t>
            </a:r>
            <a:br>
              <a:rPr lang="en-US" dirty="0" smtClean="0"/>
            </a:br>
            <a:r>
              <a:rPr lang="en-US" dirty="0" smtClean="0"/>
              <a:t>accessed by another</a:t>
            </a:r>
          </a:p>
          <a:p>
            <a:endParaRPr lang="en-US" sz="1200"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1200" dirty="0" smtClean="0"/>
          </a:p>
          <a:p>
            <a:r>
              <a:rPr lang="en-US" dirty="0" smtClean="0"/>
              <a:t>Or, you can set a global switch to prevent activities from pre-empting one another.</a:t>
            </a:r>
          </a:p>
          <a:p>
            <a:endParaRPr lang="en-GB" dirty="0" smtClean="0"/>
          </a:p>
          <a:p>
            <a:pPr lvl="1"/>
            <a:endParaRPr lang="en-US" dirty="0" smtClean="0"/>
          </a:p>
          <a:p>
            <a:pPr lvl="1"/>
            <a:endParaRPr lang="en-US" dirty="0" smtClean="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smtClean="0"/>
              <a:t>Time </a:t>
            </a:r>
            <a:r>
              <a:rPr lang="en-US" dirty="0"/>
              <a:t>is relative to each </a:t>
            </a:r>
            <a:r>
              <a:rPr lang="en-US" dirty="0" smtClean="0"/>
              <a:t>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timer</a:t>
            </a:r>
            <a:r>
              <a:rPr lang="en-US" dirty="0" smtClean="0"/>
              <a:t> can generate an event.</a:t>
            </a:r>
          </a:p>
          <a:p>
            <a:pPr lvl="1"/>
            <a:r>
              <a:rPr lang="en-US" dirty="0" smtClean="0"/>
              <a:t>With a delay (e.g. in 10 seconds)</a:t>
            </a:r>
          </a:p>
          <a:p>
            <a:pPr lvl="2"/>
            <a:r>
              <a:rPr lang="en-US" dirty="0" smtClean="0"/>
              <a:t>The delay specified is a minimum</a:t>
            </a:r>
          </a:p>
          <a:p>
            <a:pPr lvl="1"/>
            <a:r>
              <a:rPr lang="en-US" dirty="0" smtClean="0"/>
              <a:t>You may cancel a timer</a:t>
            </a:r>
          </a:p>
          <a:p>
            <a:pPr lvl="2"/>
            <a:r>
              <a:rPr lang="en-US" dirty="0" smtClean="0"/>
              <a:t>But the event may already be “in flight”</a:t>
            </a:r>
          </a:p>
          <a:p>
            <a:pPr lvl="2"/>
            <a:r>
              <a:rPr lang="en-US" dirty="0" smtClean="0"/>
              <a:t>You have to account for that case.</a:t>
            </a:r>
          </a:p>
          <a:p>
            <a:pPr lvl="1"/>
            <a:endParaRPr lang="en-US" dirty="0" smtClean="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Summary</a:t>
            </a:r>
            <a:endParaRPr lang="en-US"/>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buy)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 I</a:t>
            </a:r>
          </a:p>
        </p:txBody>
      </p:sp>
      <p:sp>
        <p:nvSpPr>
          <p:cNvPr id="228355" name="Content Placeholder 2"/>
          <p:cNvSpPr>
            <a:spLocks noGrp="1"/>
          </p:cNvSpPr>
          <p:nvPr>
            <p:ph idx="1"/>
          </p:nvPr>
        </p:nvSpPr>
        <p:spPr/>
        <p:txBody>
          <a:bodyPr/>
          <a:lstStyle/>
          <a:p>
            <a:r>
              <a:rPr lang="en-US" dirty="0" smtClean="0"/>
              <a:t>Take a copy of the Workout Timer and the Goal (handout) state machines.</a:t>
            </a:r>
          </a:p>
          <a:p>
            <a:endParaRPr lang="en-US" dirty="0"/>
          </a:p>
          <a:p>
            <a:pPr lvl="1"/>
            <a:r>
              <a:rPr lang="en-US" dirty="0" smtClean="0"/>
              <a:t>Place coins on the initial states of each patron (outside the pub) and the Snooker Table (Available)</a:t>
            </a:r>
          </a:p>
          <a:p>
            <a:pPr lvl="1"/>
            <a:r>
              <a:rPr lang="en-US" dirty="0"/>
              <a:t>W</a:t>
            </a:r>
            <a:r>
              <a:rPr lang="en-US" dirty="0" smtClean="0"/>
              <a:t>alk Tiny through his first drink, and </a:t>
            </a:r>
          </a:p>
          <a:p>
            <a:pPr lvl="1"/>
            <a:r>
              <a:rPr lang="en-US" dirty="0" err="1" smtClean="0"/>
              <a:t>Zoltan</a:t>
            </a:r>
            <a:r>
              <a:rPr lang="en-US" dirty="0" smtClean="0"/>
              <a:t> through starting a game at a snooker table.</a:t>
            </a:r>
            <a:endParaRPr lang="en-US" dirty="0"/>
          </a:p>
          <a:p>
            <a:endParaRPr lang="en-US" dirty="0" smtClean="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 II</a:t>
            </a:r>
          </a:p>
        </p:txBody>
      </p:sp>
      <p:sp>
        <p:nvSpPr>
          <p:cNvPr id="228355" name="Content Placeholder 2"/>
          <p:cNvSpPr>
            <a:spLocks noGrp="1"/>
          </p:cNvSpPr>
          <p:nvPr>
            <p:ph idx="1"/>
          </p:nvPr>
        </p:nvSpPr>
        <p:spPr/>
        <p:txBody>
          <a:bodyPr/>
          <a:lstStyle/>
          <a:p>
            <a:r>
              <a:rPr lang="en-US" dirty="0" smtClean="0"/>
              <a:t>Get Pub state machines from your instructors.</a:t>
            </a:r>
          </a:p>
          <a:p>
            <a:endParaRPr lang="en-US" dirty="0"/>
          </a:p>
          <a:p>
            <a:r>
              <a:rPr lang="en-US" dirty="0"/>
              <a:t>Place coins on the initial states of each state </a:t>
            </a:r>
            <a:r>
              <a:rPr lang="en-US" dirty="0" smtClean="0"/>
              <a:t>machine:</a:t>
            </a:r>
          </a:p>
          <a:p>
            <a:pPr marL="342900" indent="-342900">
              <a:buFont typeface="Arial"/>
              <a:buChar char="•"/>
            </a:pPr>
            <a:r>
              <a:rPr lang="en-US" sz="2000" dirty="0" smtClean="0"/>
              <a:t>Patron Hugo: Outside</a:t>
            </a:r>
          </a:p>
          <a:p>
            <a:pPr marL="342900" indent="-342900">
              <a:buFont typeface="Arial"/>
              <a:buChar char="•"/>
            </a:pPr>
            <a:r>
              <a:rPr lang="en-US" sz="2000" dirty="0" smtClean="0"/>
              <a:t>Patron Debbie: Drinking</a:t>
            </a:r>
          </a:p>
          <a:p>
            <a:pPr marL="342900" indent="-342900">
              <a:buFont typeface="Arial"/>
              <a:buChar char="•"/>
            </a:pPr>
            <a:r>
              <a:rPr lang="en-US" sz="2000" dirty="0"/>
              <a:t>Patron </a:t>
            </a:r>
            <a:r>
              <a:rPr lang="en-US" sz="2000" dirty="0" smtClean="0"/>
              <a:t>Tiny: </a:t>
            </a:r>
            <a:r>
              <a:rPr lang="en-US" sz="2000" dirty="0"/>
              <a:t>Drinking</a:t>
            </a:r>
          </a:p>
          <a:p>
            <a:pPr marL="342900" indent="-342900">
              <a:buFont typeface="Arial"/>
              <a:buChar char="•"/>
            </a:pPr>
            <a:r>
              <a:rPr lang="en-US" sz="2000" dirty="0"/>
              <a:t>Patron </a:t>
            </a:r>
            <a:r>
              <a:rPr lang="en-US" sz="2000" dirty="0" err="1" smtClean="0"/>
              <a:t>Zoltan</a:t>
            </a:r>
            <a:r>
              <a:rPr lang="en-US" sz="2000" dirty="0" smtClean="0"/>
              <a:t>: Needs Drink</a:t>
            </a:r>
          </a:p>
          <a:p>
            <a:endParaRPr lang="en-US" sz="2000" dirty="0" smtClean="0"/>
          </a:p>
          <a:p>
            <a:pPr marL="342900" indent="-342900">
              <a:buFont typeface="Arial"/>
              <a:buChar char="•"/>
            </a:pPr>
            <a:r>
              <a:rPr lang="en-US" sz="2000" dirty="0" smtClean="0"/>
              <a:t>Snooker Table 1: Available</a:t>
            </a:r>
            <a:endParaRPr lang="en-US" dirty="0"/>
          </a:p>
          <a:p>
            <a:pPr marL="342900" indent="-342900">
              <a:buFont typeface="Arial"/>
              <a:buChar char="•"/>
            </a:pPr>
            <a:endParaRPr lang="en-US" dirty="0" smtClean="0"/>
          </a:p>
          <a:p>
            <a:endParaRPr lang="en-US" dirty="0" smtClean="0"/>
          </a:p>
          <a:p>
            <a:r>
              <a:rPr lang="en-US" dirty="0" smtClean="0"/>
              <a:t> </a:t>
            </a:r>
            <a:r>
              <a:rPr lang="en-US" dirty="0"/>
              <a:t>and walk through their </a:t>
            </a:r>
            <a:r>
              <a:rPr lang="en-US" dirty="0" smtClean="0"/>
              <a:t>lifecycles as shown on the next page.</a:t>
            </a:r>
            <a:endParaRPr lang="en-US" dirty="0"/>
          </a:p>
          <a:p>
            <a:endParaRPr lang="en-US" dirty="0" smtClean="0"/>
          </a:p>
        </p:txBody>
      </p:sp>
    </p:spTree>
    <p:extLst>
      <p:ext uri="{BB962C8B-B14F-4D97-AF65-F5344CB8AC3E}">
        <p14:creationId xmlns:p14="http://schemas.microsoft.com/office/powerpoint/2010/main" val="14099310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 II</a:t>
            </a:r>
          </a:p>
        </p:txBody>
      </p:sp>
      <p:sp>
        <p:nvSpPr>
          <p:cNvPr id="228355" name="Content Placeholder 2"/>
          <p:cNvSpPr>
            <a:spLocks noGrp="1"/>
          </p:cNvSpPr>
          <p:nvPr>
            <p:ph idx="1"/>
          </p:nvPr>
        </p:nvSpPr>
        <p:spPr>
          <a:xfrm>
            <a:off x="762000" y="1143000"/>
            <a:ext cx="8077200" cy="6934200"/>
          </a:xfrm>
        </p:spPr>
        <p:txBody>
          <a:bodyPr/>
          <a:lstStyle/>
          <a:p>
            <a:r>
              <a:rPr lang="en-US" dirty="0" smtClean="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smtClean="0"/>
          </a:p>
          <a:p>
            <a:pPr marL="342900" indent="-342900">
              <a:buFont typeface="Arial"/>
              <a:buChar char="•"/>
            </a:pPr>
            <a:endParaRPr lang="en-US" dirty="0"/>
          </a:p>
          <a:p>
            <a:pPr marL="342900" indent="-342900">
              <a:buFont typeface="Arial"/>
              <a:buChar char="•"/>
            </a:pPr>
            <a:endParaRPr lang="en-US" dirty="0"/>
          </a:p>
          <a:p>
            <a:endParaRPr lang="en-US" dirty="0"/>
          </a:p>
          <a:p>
            <a:endParaRPr lang="en-US" dirty="0" smtClean="0"/>
          </a:p>
          <a:p>
            <a:r>
              <a:rPr lang="en-US" dirty="0" smtClean="0"/>
              <a:t> and walk through their lifecycles.</a:t>
            </a:r>
            <a:endParaRPr lang="en-US" dirty="0"/>
          </a:p>
          <a:p>
            <a:endParaRPr lang="en-US" dirty="0" smtClean="0"/>
          </a:p>
        </p:txBody>
      </p:sp>
    </p:spTree>
    <p:extLst>
      <p:ext uri="{BB962C8B-B14F-4D97-AF65-F5344CB8AC3E}">
        <p14:creationId xmlns:p14="http://schemas.microsoft.com/office/powerpoint/2010/main" val="387674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performance</a:t>
                      </a:r>
                      <a:endParaRPr lang="en-US" sz="2200" dirty="0">
                        <a:latin typeface="Verdana"/>
                        <a:cs typeface="Verdana"/>
                      </a:endParaRPr>
                    </a:p>
                  </a:txBody>
                  <a:tcPr/>
                </a:tc>
                <a:tc>
                  <a:txBody>
                    <a:bodyPr/>
                    <a:lstStyle/>
                    <a:p>
                      <a:pPr marL="342900" indent="-342900">
                        <a:buFont typeface="Arial"/>
                        <a:buChar char="•"/>
                      </a:pPr>
                      <a:r>
                        <a:rPr lang="en-US" sz="2200" dirty="0" smtClean="0"/>
                        <a:t> visit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system crash</a:t>
                      </a:r>
                      <a:endParaRPr lang="en-US" sz="2200" dirty="0">
                        <a:latin typeface="Verdana"/>
                        <a:cs typeface="Verdana"/>
                      </a:endParaRPr>
                    </a:p>
                  </a:txBody>
                  <a:tcPr/>
                </a:tc>
                <a:tc>
                  <a:txBody>
                    <a:bodyPr/>
                    <a:lstStyle/>
                    <a:p>
                      <a:pPr marL="342900" indent="-342900">
                        <a:buFont typeface="Arial"/>
                        <a:buChar char="•"/>
                      </a:pPr>
                      <a:r>
                        <a:rPr lang="en-US" sz="2200" dirty="0" smtClean="0"/>
                        <a:t> event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breakdown</a:t>
                      </a:r>
                      <a:endParaRPr lang="en-US" sz="2200" dirty="0">
                        <a:latin typeface="Verdana"/>
                        <a:cs typeface="Verdana"/>
                      </a:endParaRPr>
                    </a:p>
                  </a:txBody>
                  <a:tcPr/>
                </a:tc>
                <a:tc>
                  <a:txBody>
                    <a:bodyPr/>
                    <a:lstStyle/>
                    <a:p>
                      <a:pPr marL="342900" indent="-342900">
                        <a:buFont typeface="Arial"/>
                        <a:buChar char="•"/>
                      </a:pPr>
                      <a:r>
                        <a:rPr lang="en-US" sz="2200" dirty="0" smtClean="0"/>
                        <a:t> service call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request</a:t>
                      </a:r>
                      <a:endParaRPr lang="en-US" sz="2200" dirty="0">
                        <a:latin typeface="Verdana"/>
                        <a:cs typeface="Verdana"/>
                      </a:endParaRPr>
                    </a:p>
                  </a:txBody>
                  <a:tcPr/>
                </a:tc>
                <a:tc>
                  <a:txBody>
                    <a:bodyPr/>
                    <a:lstStyle/>
                    <a:p>
                      <a:pPr marL="342900" indent="-342900">
                        <a:buFont typeface="Arial"/>
                        <a:buChar char="•"/>
                      </a:pPr>
                      <a:r>
                        <a:rPr lang="en-US" sz="2200" dirty="0" smtClean="0"/>
                        <a:t> order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flight</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II</a:t>
            </a:r>
            <a:endParaRPr lang="en-US" dirty="0"/>
          </a:p>
        </p:txBody>
      </p:sp>
      <p:sp>
        <p:nvSpPr>
          <p:cNvPr id="3" name="Content Placeholder 2"/>
          <p:cNvSpPr>
            <a:spLocks noGrp="1"/>
          </p:cNvSpPr>
          <p:nvPr>
            <p:ph idx="1"/>
          </p:nvPr>
        </p:nvSpPr>
        <p:spPr/>
        <p:txBody>
          <a:bodyPr/>
          <a:lstStyle/>
          <a:p>
            <a:r>
              <a:rPr lang="en-US" dirty="0" smtClean="0"/>
              <a:t>Expected Post-conditions</a:t>
            </a:r>
            <a:r>
              <a:rPr lang="en-US" dirty="0"/>
              <a:t>:</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10. Components and Interfaces</a:t>
            </a:r>
          </a:p>
        </p:txBody>
      </p:sp>
      <p:sp>
        <p:nvSpPr>
          <p:cNvPr id="253956" name="Text Box 3"/>
          <p:cNvSpPr txBox="1">
            <a:spLocks noChangeArrowheads="1"/>
          </p:cNvSpPr>
          <p:nvPr/>
        </p:nvSpPr>
        <p:spPr bwMode="auto">
          <a:xfrm>
            <a:off x="685800" y="2438400"/>
            <a:ext cx="1752600" cy="1555750"/>
          </a:xfrm>
          <a:prstGeom prst="rect">
            <a:avLst/>
          </a:prstGeom>
          <a:noFill/>
          <a:ln w="9525">
            <a:noFill/>
            <a:miter lim="800000"/>
            <a:headEnd/>
            <a:tailEnd/>
          </a:ln>
        </p:spPr>
        <p:txBody>
          <a:bodyPr>
            <a:prstTxWarp prst="textNoShape">
              <a:avLst/>
            </a:prstTxWarp>
            <a:spAutoFit/>
          </a:bodyPr>
          <a:lstStyle/>
          <a:p>
            <a:r>
              <a:rPr lang="en-US" sz="9600" b="1" dirty="0" smtClean="0">
                <a:solidFill>
                  <a:schemeClr val="tx2"/>
                </a:solidFill>
              </a:rPr>
              <a:t>10</a:t>
            </a:r>
            <a:endParaRPr lang="en-US" sz="9600" b="1" dirty="0">
              <a:solidFill>
                <a:schemeClr val="tx2"/>
              </a:solidFill>
            </a:endParaRPr>
          </a:p>
        </p:txBody>
      </p:sp>
      <p:sp>
        <p:nvSpPr>
          <p:cNvPr id="2" name="Content Placeholder 1"/>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smtClean="0"/>
              <a:t>Components</a:t>
            </a:r>
            <a:endParaRPr lang="en-US" dirty="0"/>
          </a:p>
        </p:txBody>
      </p:sp>
      <p:sp>
        <p:nvSpPr>
          <p:cNvPr id="258051" name="Rectangle 5"/>
          <p:cNvSpPr>
            <a:spLocks noGrp="1" noChangeArrowheads="1"/>
          </p:cNvSpPr>
          <p:nvPr>
            <p:ph type="body" idx="1"/>
          </p:nvPr>
        </p:nvSpPr>
        <p:spPr>
          <a:xfrm>
            <a:off x="762000" y="1219200"/>
            <a:ext cx="8077200" cy="5105400"/>
          </a:xfrm>
        </p:spPr>
        <p:txBody>
          <a:bodyPr/>
          <a:lstStyle/>
          <a:p>
            <a:r>
              <a:rPr lang="en-US" dirty="0" smtClean="0"/>
              <a:t>A </a:t>
            </a:r>
            <a:r>
              <a:rPr lang="en-US" i="1" dirty="0" smtClean="0"/>
              <a:t>component</a:t>
            </a:r>
            <a:r>
              <a:rPr lang="en-US" dirty="0" smtClean="0"/>
              <a:t> is a part of a system that hides its implementation behind </a:t>
            </a:r>
            <a:r>
              <a:rPr lang="en-US" dirty="0"/>
              <a:t>ports. </a:t>
            </a:r>
            <a:endParaRPr lang="en-US" dirty="0" smtClean="0"/>
          </a:p>
          <a:p>
            <a:endParaRPr lang="en-US" sz="1200" dirty="0"/>
          </a:p>
          <a:p>
            <a:r>
              <a:rPr lang="en-US" dirty="0" smtClean="0"/>
              <a:t>The </a:t>
            </a:r>
            <a:r>
              <a:rPr lang="en-US" dirty="0"/>
              <a:t>inside of a component can “see” the outside </a:t>
            </a:r>
            <a:r>
              <a:rPr lang="en-US" dirty="0" smtClean="0"/>
              <a:t>only through </a:t>
            </a:r>
            <a:r>
              <a:rPr lang="en-US" dirty="0"/>
              <a:t>its ports.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200" dirty="0"/>
          </a:p>
          <a:p>
            <a:r>
              <a:rPr lang="en-US" dirty="0" smtClean="0"/>
              <a:t>Components and ports </a:t>
            </a:r>
            <a:r>
              <a:rPr lang="en-US" dirty="0"/>
              <a:t>are named. </a:t>
            </a:r>
          </a:p>
          <a:p>
            <a:endParaRPr lang="en-US" dirty="0"/>
          </a:p>
          <a:p>
            <a:endParaRPr lang="en-US" dirty="0" smtClean="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smtClean="0">
                <a:latin typeface="Comic Sans MS"/>
                <a:cs typeface="Comic Sans MS"/>
              </a:rPr>
              <a:t>Port</a:t>
            </a:r>
            <a:endParaRPr lang="en-US" dirty="0">
              <a:latin typeface="Comic Sans MS"/>
              <a:cs typeface="Comic Sans MS"/>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smtClean="0"/>
              <a:t>Ports</a:t>
            </a:r>
            <a:endParaRPr lang="en-US" dirty="0"/>
          </a:p>
        </p:txBody>
      </p:sp>
      <p:sp>
        <p:nvSpPr>
          <p:cNvPr id="266243" name="Rectangle 3"/>
          <p:cNvSpPr>
            <a:spLocks noGrp="1" noChangeArrowheads="1"/>
          </p:cNvSpPr>
          <p:nvPr>
            <p:ph type="body" idx="1"/>
          </p:nvPr>
        </p:nvSpPr>
        <p:spPr>
          <a:xfrm>
            <a:off x="762000" y="1219200"/>
            <a:ext cx="8382000" cy="5105400"/>
          </a:xfrm>
        </p:spPr>
        <p:txBody>
          <a:bodyPr/>
          <a:lstStyle/>
          <a:p>
            <a:r>
              <a:rPr lang="en-US" dirty="0" smtClean="0"/>
              <a:t>Each port …</a:t>
            </a:r>
          </a:p>
          <a:p>
            <a:r>
              <a:rPr lang="en-US" dirty="0" smtClean="0"/>
              <a:t>… surfaces </a:t>
            </a:r>
            <a:r>
              <a:rPr lang="en-US" dirty="0"/>
              <a:t>an </a:t>
            </a:r>
            <a:r>
              <a:rPr lang="en-US" dirty="0" smtClean="0"/>
              <a:t>interface …</a:t>
            </a:r>
          </a:p>
          <a:p>
            <a:r>
              <a:rPr lang="en-US" dirty="0" smtClean="0"/>
              <a:t>… by referencing an interface definition.</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Actions </a:t>
            </a:r>
            <a:r>
              <a:rPr lang="en-US" dirty="0"/>
              <a:t>within a component </a:t>
            </a:r>
            <a:r>
              <a:rPr lang="en-US" dirty="0" smtClean="0"/>
              <a:t>specify </a:t>
            </a:r>
            <a:r>
              <a:rPr lang="en-US" dirty="0"/>
              <a:t>through which port </a:t>
            </a:r>
            <a:r>
              <a:rPr lang="en-US" dirty="0" smtClean="0"/>
              <a:t>any </a:t>
            </a:r>
            <a:r>
              <a:rPr lang="en-US" dirty="0"/>
              <a:t>outgoing </a:t>
            </a:r>
            <a:r>
              <a:rPr lang="en-US" dirty="0" smtClean="0"/>
              <a:t>messages </a:t>
            </a:r>
            <a:r>
              <a:rPr lang="en-US" dirty="0"/>
              <a:t>should be sent.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endParaRPr lang="en-US" dirty="0" smtClean="0"/>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smtClean="0"/>
              <a:t>{</a:t>
            </a:r>
            <a:endParaRPr lang="en-US" sz="12000" dirty="0"/>
          </a:p>
        </p:txBody>
      </p:sp>
    </p:spTree>
    <p:extLst>
      <p:ext uri="{BB962C8B-B14F-4D97-AF65-F5344CB8AC3E}">
        <p14:creationId xmlns:p14="http://schemas.microsoft.com/office/powerpoint/2010/main" val="293730128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Interfaces</a:t>
            </a:r>
            <a:endParaRPr lang="en-US" dirty="0"/>
          </a:p>
        </p:txBody>
      </p:sp>
      <p:sp>
        <p:nvSpPr>
          <p:cNvPr id="264195" name="Rectangle 11"/>
          <p:cNvSpPr>
            <a:spLocks noGrp="1" noChangeArrowheads="1"/>
          </p:cNvSpPr>
          <p:nvPr>
            <p:ph type="body" idx="1"/>
          </p:nvPr>
        </p:nvSpPr>
        <p:spPr/>
        <p:txBody>
          <a:bodyPr/>
          <a:lstStyle/>
          <a:p>
            <a:r>
              <a:rPr lang="en-US" dirty="0" smtClean="0"/>
              <a:t>An </a:t>
            </a:r>
            <a:r>
              <a:rPr lang="en-US" dirty="0"/>
              <a:t>interface defines of collection of messages, similar to a declaration in a programming language.</a:t>
            </a:r>
          </a:p>
          <a:p>
            <a:endParaRPr lang="en-US" dirty="0"/>
          </a:p>
          <a:p>
            <a:r>
              <a:rPr lang="en-US" dirty="0"/>
              <a:t>Each interface is defined once, </a:t>
            </a:r>
            <a:r>
              <a:rPr lang="en-US" dirty="0" smtClean="0"/>
              <a:t/>
            </a:r>
            <a:br>
              <a:rPr lang="en-US" dirty="0" smtClean="0"/>
            </a:br>
            <a:r>
              <a:rPr lang="en-US" dirty="0" smtClean="0"/>
              <a:t>and </a:t>
            </a:r>
            <a:r>
              <a:rPr lang="en-US" dirty="0"/>
              <a:t>may be used multiple times</a:t>
            </a:r>
            <a:r>
              <a:rPr lang="en-US" dirty="0" smtClean="0"/>
              <a:t>.</a:t>
            </a:r>
          </a:p>
          <a:p>
            <a:endParaRPr lang="en-US" dirty="0"/>
          </a:p>
          <a:p>
            <a:r>
              <a:rPr lang="en-US" dirty="0"/>
              <a:t>Each message can carry </a:t>
            </a:r>
            <a:br>
              <a:rPr lang="en-US" dirty="0"/>
            </a:br>
            <a:r>
              <a:rPr lang="en-US" dirty="0"/>
              <a:t>typed parameters.</a:t>
            </a:r>
          </a:p>
          <a:p>
            <a:endParaRPr lang="en-US" dirty="0" smtClean="0"/>
          </a:p>
          <a:p>
            <a:endParaRPr lang="en-US" dirty="0"/>
          </a:p>
          <a:p>
            <a:endParaRPr lang="en-US" dirty="0"/>
          </a:p>
          <a:p>
            <a:endParaRPr lang="en-US" dirty="0" smtClean="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Messages</a:t>
            </a:r>
            <a:endParaRPr lang="en-US" dirty="0"/>
          </a:p>
        </p:txBody>
      </p:sp>
      <p:sp>
        <p:nvSpPr>
          <p:cNvPr id="264195" name="Rectangle 11"/>
          <p:cNvSpPr>
            <a:spLocks noGrp="1" noChangeArrowheads="1"/>
          </p:cNvSpPr>
          <p:nvPr>
            <p:ph type="body" idx="1"/>
          </p:nvPr>
        </p:nvSpPr>
        <p:spPr/>
        <p:txBody>
          <a:bodyPr/>
          <a:lstStyle/>
          <a:p>
            <a:r>
              <a:rPr lang="en-US" dirty="0" smtClean="0"/>
              <a:t>Messages have a direction </a:t>
            </a:r>
          </a:p>
          <a:p>
            <a:r>
              <a:rPr lang="en-US" dirty="0" smtClean="0"/>
              <a:t>(relative to/from the provider).</a:t>
            </a:r>
          </a:p>
          <a:p>
            <a:endParaRPr lang="en-US" dirty="0"/>
          </a:p>
          <a:p>
            <a:r>
              <a:rPr lang="en-US" dirty="0" smtClean="0"/>
              <a:t>The ball indicates the provider.</a:t>
            </a:r>
          </a:p>
          <a:p>
            <a:endParaRPr lang="en-US" dirty="0"/>
          </a:p>
          <a:p>
            <a:pPr lvl="0"/>
            <a:r>
              <a:rPr lang="en-US" dirty="0" smtClean="0"/>
              <a:t>The arrow indicates </a:t>
            </a:r>
            <a:r>
              <a:rPr lang="en-US" dirty="0"/>
              <a:t>the direction </a:t>
            </a:r>
            <a:r>
              <a:rPr lang="en-US" dirty="0" smtClean="0"/>
              <a:t/>
            </a:r>
            <a:br>
              <a:rPr lang="en-US" dirty="0" smtClean="0"/>
            </a:br>
            <a:r>
              <a:rPr lang="en-US" dirty="0" smtClean="0"/>
              <a:t>of </a:t>
            </a:r>
            <a:r>
              <a:rPr lang="en-US" dirty="0"/>
              <a:t>the message in an </a:t>
            </a:r>
            <a:r>
              <a:rPr lang="en-US" dirty="0" smtClean="0"/>
              <a:t/>
            </a:r>
            <a:br>
              <a:rPr lang="en-US" dirty="0" smtClean="0"/>
            </a:br>
            <a:r>
              <a:rPr lang="en-US" dirty="0" smtClean="0"/>
              <a:t>interface </a:t>
            </a:r>
            <a:r>
              <a:rPr lang="en-US" dirty="0"/>
              <a:t>definition.</a:t>
            </a:r>
          </a:p>
          <a:p>
            <a:endParaRPr lang="en-US" dirty="0" smtClean="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smtClean="0"/>
              <a:t>Port Activity</a:t>
            </a:r>
            <a:endParaRPr lang="en-US" dirty="0"/>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smtClean="0"/>
              <a:t>It may contain any actions valid within the context of the receiving component.  Best to keep port activities simple:</a:t>
            </a:r>
          </a:p>
          <a:p>
            <a:pPr lvl="1"/>
            <a:r>
              <a:rPr lang="en-US" dirty="0"/>
              <a:t>i</a:t>
            </a:r>
            <a:r>
              <a:rPr lang="en-US" dirty="0" smtClean="0"/>
              <a:t>nvoke an operation</a:t>
            </a:r>
          </a:p>
          <a:p>
            <a:pPr lvl="1"/>
            <a:r>
              <a:rPr lang="en-US" dirty="0" smtClean="0"/>
              <a:t>generate an event to an instance</a:t>
            </a:r>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smtClean="0"/>
              <a:t>Provided vs. Required Interfaces</a:t>
            </a:r>
            <a:endParaRPr lang="en-US"/>
          </a:p>
        </p:txBody>
      </p:sp>
      <p:sp>
        <p:nvSpPr>
          <p:cNvPr id="266243" name="Rectangle 3"/>
          <p:cNvSpPr>
            <a:spLocks noGrp="1" noChangeArrowheads="1"/>
          </p:cNvSpPr>
          <p:nvPr>
            <p:ph type="body" idx="1"/>
          </p:nvPr>
        </p:nvSpPr>
        <p:spPr>
          <a:xfrm>
            <a:off x="762000" y="1524000"/>
            <a:ext cx="6248400" cy="5105400"/>
          </a:xfrm>
        </p:spPr>
        <p:txBody>
          <a:bodyPr/>
          <a:lstStyle/>
          <a:p>
            <a:r>
              <a:rPr lang="en-US" dirty="0" smtClean="0"/>
              <a:t>A </a:t>
            </a:r>
            <a:r>
              <a:rPr lang="en-US" dirty="0"/>
              <a:t>p</a:t>
            </a:r>
            <a:r>
              <a:rPr lang="en-US" dirty="0" smtClean="0"/>
              <a:t>rovided Interface allows a component </a:t>
            </a:r>
            <a:br>
              <a:rPr lang="en-US" dirty="0" smtClean="0"/>
            </a:br>
            <a:r>
              <a:rPr lang="en-US" dirty="0" smtClean="0"/>
              <a:t>to provide services to other components. </a:t>
            </a:r>
          </a:p>
          <a:p>
            <a:pPr lvl="1"/>
            <a:endParaRPr lang="en-US" dirty="0" smtClean="0"/>
          </a:p>
          <a:p>
            <a:pPr lvl="1"/>
            <a:endParaRPr lang="en-US" dirty="0" smtClean="0"/>
          </a:p>
          <a:p>
            <a:r>
              <a:rPr lang="en-US" dirty="0" smtClean="0"/>
              <a:t>A required Interface allows a component to demand services from another component.</a:t>
            </a:r>
          </a:p>
          <a:p>
            <a:endParaRPr lang="en-US" dirty="0" smtClean="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Draw the Component Diagram for this system.</a:t>
            </a:r>
          </a:p>
          <a:p>
            <a:endParaRPr lang="en-US" dirty="0"/>
          </a:p>
          <a:p>
            <a:r>
              <a:rPr lang="en-US" dirty="0" smtClean="0"/>
              <a:t>Define all the interfaces.</a:t>
            </a:r>
          </a:p>
          <a:p>
            <a:endParaRPr lang="en-US" dirty="0"/>
          </a:p>
          <a:p>
            <a:r>
              <a:rPr lang="en-US" dirty="0" smtClean="0"/>
              <a:t>Write at least one port activity.</a:t>
            </a:r>
            <a:endParaRPr lang="en-US" dirty="0"/>
          </a:p>
        </p:txBody>
      </p:sp>
    </p:spTree>
    <p:extLst>
      <p:ext uri="{BB962C8B-B14F-4D97-AF65-F5344CB8AC3E}">
        <p14:creationId xmlns:p14="http://schemas.microsoft.com/office/powerpoint/2010/main" val="156645614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smtClean="0"/>
              <a:t>Bridges</a:t>
            </a:r>
            <a:endParaRPr lang="en-US"/>
          </a:p>
        </p:txBody>
      </p:sp>
      <p:sp>
        <p:nvSpPr>
          <p:cNvPr id="249859" name="Rectangle 3"/>
          <p:cNvSpPr>
            <a:spLocks noGrp="1" noChangeArrowheads="1"/>
          </p:cNvSpPr>
          <p:nvPr>
            <p:ph type="body" idx="1"/>
          </p:nvPr>
        </p:nvSpPr>
        <p:spPr/>
        <p:txBody>
          <a:bodyPr/>
          <a:lstStyle/>
          <a:p>
            <a:r>
              <a:rPr lang="en-US" dirty="0" smtClean="0"/>
              <a:t>Another form of synchronous operation is a </a:t>
            </a:r>
            <a:r>
              <a:rPr lang="en-US" i="1" dirty="0" smtClean="0"/>
              <a:t>bridge</a:t>
            </a:r>
            <a:r>
              <a:rPr lang="en-US" dirty="0" smtClean="0"/>
              <a:t>.  It:</a:t>
            </a:r>
          </a:p>
          <a:p>
            <a:pPr lvl="1"/>
            <a:r>
              <a:rPr lang="en-US" dirty="0" smtClean="0"/>
              <a:t>Takes parameters</a:t>
            </a:r>
          </a:p>
          <a:p>
            <a:pPr lvl="1"/>
            <a:r>
              <a:rPr lang="en-US" dirty="0" smtClean="0"/>
              <a:t>Can be wired to external code or defined with OAL</a:t>
            </a:r>
          </a:p>
          <a:p>
            <a:endParaRPr lang="en-US" dirty="0" smtClean="0"/>
          </a:p>
          <a:p>
            <a:r>
              <a:rPr lang="en-US" dirty="0" smtClean="0"/>
              <a:t>It is used for library functions</a:t>
            </a:r>
          </a:p>
          <a:p>
            <a:pPr lvl="1"/>
            <a:r>
              <a:rPr lang="en-US" dirty="0" smtClean="0"/>
              <a:t>Time</a:t>
            </a:r>
          </a:p>
          <a:p>
            <a:pPr lvl="1"/>
            <a:r>
              <a:rPr lang="en-US" dirty="0" smtClean="0"/>
              <a:t>Logging</a:t>
            </a:r>
          </a:p>
          <a:p>
            <a:pPr lvl="1"/>
            <a:r>
              <a:rPr lang="en-US" dirty="0" smtClean="0"/>
              <a:t>Math</a:t>
            </a:r>
          </a:p>
          <a:p>
            <a:endParaRPr lang="en-US" dirty="0" smtClean="0"/>
          </a:p>
          <a:p>
            <a:r>
              <a:rPr lang="en-US" dirty="0" smtClean="0"/>
              <a:t>And for scaffolding</a:t>
            </a:r>
          </a:p>
          <a:p>
            <a:pPr lvl="1"/>
            <a:r>
              <a:rPr lang="en-US" dirty="0" smtClean="0"/>
              <a:t>OAL or Java for Verifier</a:t>
            </a:r>
          </a:p>
          <a:p>
            <a:pPr lvl="1"/>
            <a:r>
              <a:rPr lang="en-US" dirty="0" smtClean="0"/>
              <a:t>Hand-written code for target</a:t>
            </a:r>
            <a:endParaRPr lang="en-US" dirty="0"/>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Levels of Commitment</a:t>
            </a:r>
            <a:endParaRPr lang="en-US" dirty="0"/>
          </a:p>
        </p:txBody>
      </p:sp>
      <p:sp>
        <p:nvSpPr>
          <p:cNvPr id="10" name="Content Placeholder 9"/>
          <p:cNvSpPr>
            <a:spLocks noGrp="1"/>
          </p:cNvSpPr>
          <p:nvPr>
            <p:ph idx="1"/>
          </p:nvPr>
        </p:nvSpPr>
        <p:spPr/>
        <p:txBody>
          <a:bodyPr/>
          <a:lstStyle/>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	</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smtClean="0"/>
                <a:t>Licence</a:t>
              </a:r>
              <a:endParaRPr lang="en-US" dirty="0"/>
            </a:p>
          </p:txBody>
        </p:sp>
      </p:grpSp>
      <p:sp>
        <p:nvSpPr>
          <p:cNvPr id="2" name="Title 1"/>
          <p:cNvSpPr>
            <a:spLocks noGrp="1"/>
          </p:cNvSpPr>
          <p:nvPr>
            <p:ph type="title"/>
          </p:nvPr>
        </p:nvSpPr>
        <p:spPr/>
        <p:txBody>
          <a:bodyPr/>
          <a:lstStyle/>
          <a:p>
            <a:r>
              <a:rPr lang="en-US" dirty="0" smtClean="0"/>
              <a:t>Interaction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cable</a:t>
                      </a:r>
                      <a:endParaRPr lang="en-US" sz="2200" dirty="0">
                        <a:latin typeface="Verdana"/>
                        <a:cs typeface="Verdana"/>
                      </a:endParaRPr>
                    </a:p>
                  </a:txBody>
                  <a:tcPr/>
                </a:tc>
                <a:tc>
                  <a:txBody>
                    <a:bodyPr/>
                    <a:lstStyle/>
                    <a:p>
                      <a:pPr marL="342900" indent="-342900">
                        <a:buFont typeface="Arial"/>
                        <a:buChar char="•"/>
                      </a:pPr>
                      <a:r>
                        <a:rPr lang="en-US" sz="2200" dirty="0" smtClean="0"/>
                        <a:t> pipe connection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birth</a:t>
                      </a:r>
                      <a:endParaRPr lang="en-US" sz="2200" dirty="0">
                        <a:latin typeface="Verdana"/>
                        <a:cs typeface="Verdana"/>
                      </a:endParaRPr>
                    </a:p>
                  </a:txBody>
                  <a:tcPr/>
                </a:tc>
                <a:tc>
                  <a:txBody>
                    <a:bodyPr/>
                    <a:lstStyle/>
                    <a:p>
                      <a:pPr marL="342900" indent="-342900">
                        <a:buFont typeface="Arial"/>
                        <a:buChar char="•"/>
                      </a:pPr>
                      <a:r>
                        <a:rPr lang="en-US" sz="2200" dirty="0" smtClean="0"/>
                        <a:t> link</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purchase</a:t>
                      </a:r>
                      <a:endParaRPr lang="en-US" sz="2200" dirty="0">
                        <a:latin typeface="Verdana"/>
                        <a:cs typeface="Verdana"/>
                      </a:endParaRPr>
                    </a:p>
                  </a:txBody>
                  <a:tcPr/>
                </a:tc>
                <a:tc>
                  <a:txBody>
                    <a:bodyPr/>
                    <a:lstStyle/>
                    <a:p>
                      <a:pPr marL="342900" indent="-342900">
                        <a:buFont typeface="Arial"/>
                        <a:buChar char="•"/>
                      </a:pPr>
                      <a:r>
                        <a:rPr lang="en-US" sz="2200" dirty="0" smtClean="0"/>
                        <a:t> marriage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order</a:t>
                      </a:r>
                      <a:endParaRPr lang="en-US" sz="2200" dirty="0">
                        <a:latin typeface="Verdana"/>
                        <a:cs typeface="Verdana"/>
                      </a:endParaRPr>
                    </a:p>
                  </a:txBody>
                  <a:tcPr/>
                </a:tc>
                <a:tc>
                  <a:txBody>
                    <a:bodyPr/>
                    <a:lstStyle/>
                    <a:p>
                      <a:pPr marL="342900" indent="-342900">
                        <a:buFont typeface="Arial"/>
                        <a:buChar char="•"/>
                      </a:pPr>
                      <a:r>
                        <a:rPr lang="en-US" sz="2200" dirty="0" smtClean="0"/>
                        <a:t> sale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command</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a:t>
            </a:r>
            <a:r>
              <a:rPr lang="en-US" dirty="0" err="1" smtClean="0"/>
              <a:t>vs</a:t>
            </a:r>
            <a:r>
              <a:rPr lang="en-US" dirty="0" smtClean="0"/>
              <a:t> Bridges</a:t>
            </a:r>
            <a:endParaRPr lang="en-US" dirty="0"/>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smtClean="0"/>
              <a:t>11. Model-Driven Testing</a:t>
            </a:r>
          </a:p>
        </p:txBody>
      </p:sp>
      <p:sp>
        <p:nvSpPr>
          <p:cNvPr id="229380" name="Text Box 3"/>
          <p:cNvSpPr txBox="1">
            <a:spLocks noChangeArrowheads="1"/>
          </p:cNvSpPr>
          <p:nvPr/>
        </p:nvSpPr>
        <p:spPr bwMode="auto">
          <a:xfrm>
            <a:off x="685800" y="2438400"/>
            <a:ext cx="1752600" cy="1555750"/>
          </a:xfrm>
          <a:prstGeom prst="rect">
            <a:avLst/>
          </a:prstGeom>
          <a:noFill/>
          <a:ln w="9525">
            <a:noFill/>
            <a:miter lim="800000"/>
            <a:headEnd/>
            <a:tailEnd/>
          </a:ln>
        </p:spPr>
        <p:txBody>
          <a:bodyPr>
            <a:prstTxWarp prst="textNoShape">
              <a:avLst/>
            </a:prstTxWarp>
            <a:spAutoFit/>
          </a:bodyPr>
          <a:lstStyle/>
          <a:p>
            <a:r>
              <a:rPr lang="en-US" sz="9600" b="1" dirty="0" smtClean="0">
                <a:solidFill>
                  <a:schemeClr val="tx2"/>
                </a:solidFill>
              </a:rPr>
              <a:t>11</a:t>
            </a:r>
            <a:endParaRPr lang="en-US" sz="9600" b="1" dirty="0">
              <a:solidFill>
                <a:schemeClr val="tx2"/>
              </a:solidFill>
            </a:endParaRP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37381007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smtClean="0"/>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Model-driven testing is the notion that you can use </a:t>
            </a:r>
            <a:br>
              <a:rPr lang="en-US" dirty="0" smtClean="0"/>
            </a:br>
            <a:r>
              <a:rPr lang="en-US" dirty="0" smtClean="0"/>
              <a:t>models to build tests.</a:t>
            </a:r>
          </a:p>
          <a:p>
            <a:endParaRPr lang="en-US" dirty="0" smtClean="0"/>
          </a:p>
          <a:p>
            <a:endParaRPr lang="en-US" dirty="0" smtClean="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smtClean="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smtClean="0">
                <a:solidFill>
                  <a:schemeClr val="bg1"/>
                </a:solidFill>
              </a:rPr>
              <a:t>are coupled only to </a:t>
            </a:r>
            <a:r>
              <a:rPr lang="en-US" sz="2400" dirty="0">
                <a:solidFill>
                  <a:schemeClr val="bg1"/>
                </a:solidFill>
              </a:rPr>
              <a:t>the </a:t>
            </a:r>
            <a:r>
              <a:rPr lang="en-US" sz="2400" dirty="0" smtClean="0">
                <a:solidFill>
                  <a:schemeClr val="bg1"/>
                </a:solidFill>
              </a:rPr>
              <a:t>interface</a:t>
            </a:r>
            <a:endParaRPr lang="en-US" sz="2400" dirty="0">
              <a:solidFill>
                <a:schemeClr val="bg1"/>
              </a:solidFill>
            </a:endParaRP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a:t>
            </a:r>
            <a:r>
              <a:rPr lang="en-US" sz="2400" dirty="0" smtClean="0"/>
              <a:t>models</a:t>
            </a:r>
            <a:endParaRPr lang="en-US" sz="2400" dirty="0"/>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Q&amp;A</a:t>
            </a:r>
            <a:br>
              <a:rPr lang="en-US" sz="2400" dirty="0" smtClean="0">
                <a:solidFill>
                  <a:srgbClr val="000000"/>
                </a:solidFill>
              </a:rPr>
            </a:br>
            <a:r>
              <a:rPr lang="en-US" sz="2400" dirty="0" smtClean="0">
                <a:solidFill>
                  <a:srgbClr val="000000"/>
                </a:solidFill>
              </a:rPr>
              <a:t>(and anyone focused on </a:t>
            </a:r>
            <a:br>
              <a:rPr lang="en-US" sz="2400" dirty="0" smtClean="0">
                <a:solidFill>
                  <a:srgbClr val="000000"/>
                </a:solidFill>
              </a:rPr>
            </a:br>
            <a:r>
              <a:rPr lang="en-US" sz="2400" dirty="0" smtClean="0">
                <a:solidFill>
                  <a:srgbClr val="000000"/>
                </a:solidFill>
              </a:rPr>
              <a:t>the what not the how)</a:t>
            </a:r>
            <a:endParaRPr lang="en-US" sz="2400" dirty="0">
              <a:solidFill>
                <a:srgbClr val="000000"/>
              </a:solidFill>
            </a:endParaRP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modelers</a:t>
            </a:r>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smtClean="0"/>
              <a:t>Black-Box Testing</a:t>
            </a:r>
          </a:p>
        </p:txBody>
      </p:sp>
      <p:sp>
        <p:nvSpPr>
          <p:cNvPr id="232451" name="Content Placeholder 2"/>
          <p:cNvSpPr>
            <a:spLocks noGrp="1"/>
          </p:cNvSpPr>
          <p:nvPr>
            <p:ph idx="1"/>
          </p:nvPr>
        </p:nvSpPr>
        <p:spPr/>
        <p:txBody>
          <a:bodyPr/>
          <a:lstStyle/>
          <a:p>
            <a:r>
              <a:rPr lang="en-US" dirty="0" smtClean="0"/>
              <a:t>Black-box testing tests the system from the outside. </a:t>
            </a:r>
            <a:br>
              <a:rPr lang="en-US" dirty="0" smtClean="0"/>
            </a:br>
            <a:endParaRPr lang="en-US" dirty="0" smtClean="0"/>
          </a:p>
          <a:p>
            <a:r>
              <a:rPr lang="en-US" dirty="0" smtClean="0"/>
              <a:t>Black-box testing knows only:</a:t>
            </a:r>
          </a:p>
          <a:p>
            <a:pPr lvl="1"/>
            <a:r>
              <a:rPr lang="en-US" dirty="0" smtClean="0"/>
              <a:t>what the actor wants from the system</a:t>
            </a:r>
          </a:p>
          <a:p>
            <a:pPr lvl="1"/>
            <a:r>
              <a:rPr lang="en-US" dirty="0" smtClean="0"/>
              <a:t>the interface</a:t>
            </a:r>
          </a:p>
          <a:p>
            <a:r>
              <a:rPr lang="en-US" dirty="0" smtClean="0"/>
              <a:t>It treats the system as  a “black box”.</a:t>
            </a:r>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smtClean="0"/>
              <a:t>White-Box Testing</a:t>
            </a:r>
          </a:p>
        </p:txBody>
      </p:sp>
      <p:sp>
        <p:nvSpPr>
          <p:cNvPr id="242691" name="Content Placeholder 2"/>
          <p:cNvSpPr>
            <a:spLocks noGrp="1"/>
          </p:cNvSpPr>
          <p:nvPr>
            <p:ph idx="1"/>
          </p:nvPr>
        </p:nvSpPr>
        <p:spPr/>
        <p:txBody>
          <a:bodyPr/>
          <a:lstStyle/>
          <a:p>
            <a:r>
              <a:rPr lang="en-US" dirty="0" smtClean="0"/>
              <a:t>White-box testing tests the system from the inside.</a:t>
            </a:r>
          </a:p>
          <a:p>
            <a:endParaRPr lang="en-US" sz="1200" dirty="0" smtClean="0"/>
          </a:p>
          <a:p>
            <a:r>
              <a:rPr lang="en-US" sz="2400" dirty="0"/>
              <a:t>Advantages of white-box tests include:</a:t>
            </a:r>
          </a:p>
          <a:p>
            <a:pPr lvl="1"/>
            <a:r>
              <a:rPr lang="en-US" sz="2400" dirty="0"/>
              <a:t>Increased visibility and access, enabling </a:t>
            </a:r>
            <a:endParaRPr lang="en-US" sz="2400" dirty="0" smtClean="0"/>
          </a:p>
          <a:p>
            <a:pPr lvl="1"/>
            <a:r>
              <a:rPr lang="en-US" sz="2400" dirty="0" smtClean="0"/>
              <a:t>finer</a:t>
            </a:r>
            <a:r>
              <a:rPr lang="en-US" sz="2400" dirty="0"/>
              <a:t>-grained, more detailed </a:t>
            </a:r>
            <a:r>
              <a:rPr lang="en-US" sz="2400" dirty="0" smtClean="0"/>
              <a:t>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smtClean="0"/>
              <a:t>White-Box Tests</a:t>
            </a:r>
          </a:p>
        </p:txBody>
      </p:sp>
      <p:sp>
        <p:nvSpPr>
          <p:cNvPr id="243715" name="Content Placeholder 2"/>
          <p:cNvSpPr>
            <a:spLocks noGrp="1"/>
          </p:cNvSpPr>
          <p:nvPr>
            <p:ph idx="1"/>
          </p:nvPr>
        </p:nvSpPr>
        <p:spPr/>
        <p:txBody>
          <a:bodyPr/>
          <a:lstStyle/>
          <a:p>
            <a:r>
              <a:rPr lang="en-US" dirty="0" smtClean="0"/>
              <a:t>White</a:t>
            </a:r>
            <a:r>
              <a:rPr lang="en-US" dirty="0"/>
              <a:t>-box testing is all about the models</a:t>
            </a:r>
            <a:r>
              <a:rPr lang="en-US" dirty="0" smtClean="0"/>
              <a:t>.  They can:</a:t>
            </a:r>
            <a:endParaRPr lang="en-US" dirty="0"/>
          </a:p>
          <a:p>
            <a:pPr lvl="1"/>
            <a:r>
              <a:rPr lang="en-US" dirty="0" smtClean="0"/>
              <a:t>Create and delete instances</a:t>
            </a:r>
          </a:p>
          <a:p>
            <a:pPr lvl="1"/>
            <a:r>
              <a:rPr lang="en-US" dirty="0" smtClean="0"/>
              <a:t>Access attributes and association links</a:t>
            </a:r>
          </a:p>
          <a:p>
            <a:pPr lvl="1"/>
            <a:r>
              <a:rPr lang="en-US" dirty="0" smtClean="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smtClean="0"/>
              <a:t>Use Cases</a:t>
            </a:r>
          </a:p>
        </p:txBody>
      </p:sp>
      <p:sp>
        <p:nvSpPr>
          <p:cNvPr id="233475" name="Content Placeholder 2"/>
          <p:cNvSpPr>
            <a:spLocks noGrp="1"/>
          </p:cNvSpPr>
          <p:nvPr>
            <p:ph idx="1"/>
          </p:nvPr>
        </p:nvSpPr>
        <p:spPr/>
        <p:txBody>
          <a:bodyPr/>
          <a:lstStyle/>
          <a:p>
            <a:r>
              <a:rPr lang="en-US" dirty="0" smtClean="0"/>
              <a:t>A use case says how a role uses a system to meet some goal.</a:t>
            </a:r>
          </a:p>
          <a:p>
            <a:endParaRPr lang="en-US" dirty="0" smtClean="0"/>
          </a:p>
          <a:p>
            <a:r>
              <a:rPr lang="en-US" dirty="0" smtClean="0"/>
              <a:t>Therefore, the use case becomes the basis for building tests.</a:t>
            </a:r>
          </a:p>
          <a:p>
            <a:endParaRPr lang="en-US" dirty="0"/>
          </a:p>
          <a:p>
            <a:r>
              <a:rPr lang="en-US" dirty="0" smtClean="0"/>
              <a:t>Testing requires</a:t>
            </a:r>
            <a:r>
              <a:rPr lang="en-US" dirty="0"/>
              <a:t>:</a:t>
            </a:r>
          </a:p>
          <a:p>
            <a:pPr lvl="1"/>
            <a:r>
              <a:rPr lang="en-US" dirty="0"/>
              <a:t>Preconditions</a:t>
            </a:r>
          </a:p>
          <a:p>
            <a:pPr lvl="1"/>
            <a:r>
              <a:rPr lang="en-US" dirty="0"/>
              <a:t>Stimulus</a:t>
            </a:r>
          </a:p>
          <a:p>
            <a:pPr lvl="1"/>
            <a:r>
              <a:rPr lang="en-US" dirty="0"/>
              <a:t>(Expected) </a:t>
            </a:r>
            <a:r>
              <a:rPr lang="en-US" dirty="0" err="1" smtClean="0"/>
              <a:t>Postconditions</a:t>
            </a:r>
            <a:endParaRPr lang="en-US" dirty="0" smtClean="0"/>
          </a:p>
          <a:p>
            <a:pPr lvl="1"/>
            <a:r>
              <a:rPr lang="en-US" dirty="0" smtClean="0"/>
              <a:t>(Actual) </a:t>
            </a:r>
            <a:r>
              <a:rPr lang="en-US" dirty="0" err="1"/>
              <a:t>Postconditions</a:t>
            </a:r>
            <a:endParaRPr lang="en-US" dirty="0"/>
          </a:p>
          <a:p>
            <a:pPr lvl="1"/>
            <a:r>
              <a:rPr lang="en-US" dirty="0"/>
              <a:t>A determination</a:t>
            </a:r>
          </a:p>
          <a:p>
            <a:endParaRPr lang="en-US" dirty="0" smtClean="0"/>
          </a:p>
          <a:p>
            <a:endParaRPr lang="en-US" dirty="0" smtClean="0"/>
          </a:p>
          <a:p>
            <a:endParaRPr lang="en-US" dirty="0" smtClean="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smtClean="0"/>
          </a:p>
          <a:p>
            <a:pPr algn="ctr"/>
            <a:r>
              <a:rPr lang="en-US" sz="2200" dirty="0" smtClean="0"/>
              <a:t>(Except </a:t>
            </a:r>
            <a:r>
              <a:rPr lang="en-US" sz="2200" dirty="0"/>
              <a:t>for the </a:t>
            </a:r>
            <a:r>
              <a:rPr lang="en-US" sz="2200" dirty="0" smtClean="0"/>
              <a:t>last two!)</a:t>
            </a:r>
            <a:endParaRPr lang="en-US" sz="2200" dirty="0"/>
          </a:p>
        </p:txBody>
      </p:sp>
    </p:spTree>
    <p:extLst>
      <p:ext uri="{BB962C8B-B14F-4D97-AF65-F5344CB8AC3E}">
        <p14:creationId xmlns:p14="http://schemas.microsoft.com/office/powerpoint/2010/main" val="72361195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smtClean="0"/>
              <a:t>Testbench</a:t>
            </a:r>
          </a:p>
        </p:txBody>
      </p:sp>
      <p:sp>
        <p:nvSpPr>
          <p:cNvPr id="235523" name="Content Placeholder 2"/>
          <p:cNvSpPr>
            <a:spLocks noGrp="1"/>
          </p:cNvSpPr>
          <p:nvPr>
            <p:ph idx="1"/>
          </p:nvPr>
        </p:nvSpPr>
        <p:spPr/>
        <p:txBody>
          <a:bodyPr/>
          <a:lstStyle/>
          <a:p>
            <a:r>
              <a:rPr lang="en-US" dirty="0" smtClean="0"/>
              <a:t>A </a:t>
            </a:r>
            <a:r>
              <a:rPr lang="en-US" dirty="0" err="1" smtClean="0"/>
              <a:t>testbench</a:t>
            </a:r>
            <a:r>
              <a:rPr lang="en-US" dirty="0" smtClean="0"/>
              <a:t> supplies:</a:t>
            </a:r>
          </a:p>
          <a:p>
            <a:pPr marL="342900" indent="-342900">
              <a:buSzPct val="150000"/>
              <a:buFont typeface="Arial"/>
              <a:buChar char="•"/>
            </a:pPr>
            <a:r>
              <a:rPr lang="en-US" dirty="0" smtClean="0"/>
              <a:t>The test </a:t>
            </a:r>
            <a:r>
              <a:rPr lang="en-US" dirty="0"/>
              <a:t>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endParaRPr lang="en-US" dirty="0" smtClean="0"/>
          </a:p>
          <a:p>
            <a:pPr marL="342900" indent="-342900">
              <a:buSzPct val="150000"/>
              <a:buFont typeface="Arial"/>
              <a:buChar char="•"/>
            </a:pPr>
            <a:r>
              <a:rPr lang="en-US" dirty="0" smtClean="0"/>
              <a:t>The test suite</a:t>
            </a:r>
            <a:endParaRPr lang="en-US" dirty="0"/>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smtClean="0"/>
              <a:t>Testing Structure</a:t>
            </a:r>
          </a:p>
        </p:txBody>
      </p:sp>
      <p:sp>
        <p:nvSpPr>
          <p:cNvPr id="236547" name="Content Placeholder 2"/>
          <p:cNvSpPr>
            <a:spLocks noGrp="1"/>
          </p:cNvSpPr>
          <p:nvPr>
            <p:ph idx="1"/>
          </p:nvPr>
        </p:nvSpPr>
        <p:spPr/>
        <p:txBody>
          <a:bodyPr/>
          <a:lstStyle/>
          <a:p>
            <a:r>
              <a:rPr lang="en-US" dirty="0" err="1" smtClean="0"/>
              <a:t>Soooooo</a:t>
            </a:r>
            <a:r>
              <a:rPr lang="en-US" dirty="0" smtClean="0"/>
              <a:t>, create a:</a:t>
            </a:r>
          </a:p>
          <a:p>
            <a:pPr lvl="1"/>
            <a:r>
              <a:rPr lang="en-US" dirty="0"/>
              <a:t>T</a:t>
            </a:r>
            <a:r>
              <a:rPr lang="en-US" dirty="0" smtClean="0"/>
              <a:t>est bench component</a:t>
            </a:r>
            <a:r>
              <a:rPr lang="en-US" dirty="0"/>
              <a:t> </a:t>
            </a:r>
            <a:r>
              <a:rPr lang="en-US" dirty="0" smtClean="0"/>
              <a:t>with appropriate interfaces, then</a:t>
            </a:r>
          </a:p>
          <a:p>
            <a:pPr lvl="1"/>
            <a:r>
              <a:rPr lang="en-US" dirty="0" smtClean="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a:t>
                </a:r>
                <a:r>
                  <a:rPr lang="en-US" dirty="0"/>
                  <a:t>B</a:t>
                </a:r>
                <a:r>
                  <a:rPr kumimoji="0" lang="en-US" sz="1800" b="0" i="0" u="none" strike="noStrike" cap="none" normalizeH="0" baseline="0" dirty="0" smtClean="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policy</a:t>
                      </a:r>
                      <a:r>
                        <a:rPr lang="en-US" sz="2200" baseline="0" dirty="0" smtClean="0"/>
                        <a:t> type</a:t>
                      </a:r>
                      <a:endParaRPr lang="en-US" sz="2200" dirty="0">
                        <a:latin typeface="Verdana"/>
                        <a:cs typeface="Verdana"/>
                      </a:endParaRPr>
                    </a:p>
                  </a:txBody>
                  <a:tcPr/>
                </a:tc>
                <a:tc>
                  <a:txBody>
                    <a:bodyPr/>
                    <a:lstStyle/>
                    <a:p>
                      <a:pPr marL="342900" indent="-342900">
                        <a:buFont typeface="Arial"/>
                        <a:buChar char="•"/>
                      </a:pPr>
                      <a:r>
                        <a:rPr lang="en-US" sz="2200" dirty="0" smtClean="0"/>
                        <a:t> goal</a:t>
                      </a:r>
                      <a:r>
                        <a:rPr lang="en-US" sz="2200" baseline="0" dirty="0" smtClean="0"/>
                        <a:t> </a:t>
                      </a:r>
                      <a:r>
                        <a:rPr lang="en-US" sz="2200" baseline="0" dirty="0" err="1" smtClean="0"/>
                        <a:t>spec’n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protocol</a:t>
                      </a:r>
                      <a:endParaRPr lang="en-US" sz="2200" dirty="0">
                        <a:latin typeface="Verdana"/>
                        <a:cs typeface="Verdana"/>
                      </a:endParaRPr>
                    </a:p>
                  </a:txBody>
                  <a:tcPr/>
                </a:tc>
                <a:tc>
                  <a:txBody>
                    <a:bodyPr/>
                    <a:lstStyle/>
                    <a:p>
                      <a:pPr marL="342900" indent="-342900">
                        <a:buFont typeface="Arial"/>
                        <a:buChar char="•"/>
                      </a:pPr>
                      <a:r>
                        <a:rPr lang="en-US" sz="2200" dirty="0" smtClean="0"/>
                        <a:t> configuration</a:t>
                      </a:r>
                      <a:r>
                        <a:rPr lang="en-US" sz="2200" baseline="0" dirty="0" smtClean="0"/>
                        <a:t> </a:t>
                      </a:r>
                      <a:r>
                        <a:rPr lang="en-US" sz="2200" baseline="0" dirty="0" err="1" smtClean="0"/>
                        <a:t>def’n</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phone spec.</a:t>
                      </a:r>
                      <a:endParaRPr lang="en-US" sz="2200" dirty="0">
                        <a:latin typeface="Verdana"/>
                        <a:cs typeface="Verdana"/>
                      </a:endParaRPr>
                    </a:p>
                  </a:txBody>
                  <a:tcPr/>
                </a:tc>
                <a:tc>
                  <a:txBody>
                    <a:bodyPr/>
                    <a:lstStyle/>
                    <a:p>
                      <a:pPr marL="342900" indent="-342900">
                        <a:buFont typeface="Arial"/>
                        <a:buChar char="•"/>
                      </a:pPr>
                      <a:r>
                        <a:rPr lang="en-US" sz="2200" dirty="0" smtClean="0"/>
                        <a:t> account type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product spec.</a:t>
                      </a:r>
                      <a:endParaRPr lang="en-US" sz="2200" dirty="0">
                        <a:latin typeface="Verdana"/>
                        <a:cs typeface="Verdana"/>
                      </a:endParaRPr>
                    </a:p>
                  </a:txBody>
                  <a:tcPr/>
                </a:tc>
                <a:tc>
                  <a:txBody>
                    <a:bodyPr/>
                    <a:lstStyle/>
                    <a:p>
                      <a:pPr marL="342900" indent="-342900">
                        <a:buFont typeface="Arial"/>
                        <a:buChar char="•"/>
                      </a:pPr>
                      <a:r>
                        <a:rPr lang="en-US" sz="2200" dirty="0" smtClean="0"/>
                        <a:t> vehicle model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qualification</a:t>
                      </a:r>
                      <a:endParaRPr lang="en-US" sz="2200" dirty="0">
                        <a:latin typeface="Verdana"/>
                        <a:cs typeface="Verdana"/>
                      </a:endParaRPr>
                    </a:p>
                  </a:txBody>
                  <a:tcPr/>
                </a:tc>
                <a:tc>
                  <a:txBody>
                    <a:bodyPr/>
                    <a:lstStyle/>
                    <a:p>
                      <a:pPr marL="342900" indent="-342900">
                        <a:buFont typeface="Arial"/>
                        <a:buChar char="•"/>
                      </a:pPr>
                      <a:r>
                        <a:rPr lang="en-US" sz="2200" dirty="0" smtClean="0"/>
                        <a:t> aircraft type</a:t>
                      </a:r>
                      <a:endParaRPr lang="en-US" sz="2200" dirty="0">
                        <a:latin typeface="Verdana"/>
                        <a:cs typeface="Verdana"/>
                      </a:endParaRPr>
                    </a:p>
                  </a:txBody>
                  <a:tcPr/>
                </a:tc>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smtClean="0"/>
              <a:t>Use a Model</a:t>
            </a:r>
          </a:p>
        </p:txBody>
      </p:sp>
      <p:sp>
        <p:nvSpPr>
          <p:cNvPr id="237571" name="Content Placeholder 2"/>
          <p:cNvSpPr>
            <a:spLocks noGrp="1"/>
          </p:cNvSpPr>
          <p:nvPr>
            <p:ph idx="1"/>
          </p:nvPr>
        </p:nvSpPr>
        <p:spPr/>
        <p:txBody>
          <a:bodyPr/>
          <a:lstStyle/>
          <a:p>
            <a:r>
              <a:rPr lang="en-US" dirty="0" smtClean="0"/>
              <a:t>Use action language functions to establish preconditions, inject the initial stimulus and verify </a:t>
            </a:r>
            <a:r>
              <a:rPr lang="en-US" dirty="0" err="1" smtClean="0"/>
              <a:t>postconditions</a:t>
            </a:r>
            <a:r>
              <a:rPr lang="en-US" dirty="0" smtClean="0"/>
              <a:t>.</a:t>
            </a:r>
          </a:p>
          <a:p>
            <a:endParaRPr lang="en-US" dirty="0"/>
          </a:p>
          <a:p>
            <a:r>
              <a:rPr lang="en-US" dirty="0" smtClean="0"/>
              <a:t>When necessary, use state models to</a:t>
            </a:r>
          </a:p>
          <a:p>
            <a:pPr lvl="1"/>
            <a:r>
              <a:rPr lang="en-US" dirty="0" smtClean="0"/>
              <a:t>inject </a:t>
            </a:r>
            <a:r>
              <a:rPr lang="en-US" dirty="0"/>
              <a:t>additional stimuli, </a:t>
            </a:r>
            <a:endParaRPr lang="en-US" dirty="0" smtClean="0"/>
          </a:p>
          <a:p>
            <a:pPr lvl="1"/>
            <a:r>
              <a:rPr lang="en-US" dirty="0" smtClean="0"/>
              <a:t>receive responses from </a:t>
            </a:r>
            <a:br>
              <a:rPr lang="en-US" dirty="0" smtClean="0"/>
            </a:br>
            <a:r>
              <a:rPr lang="en-US" dirty="0" smtClean="0"/>
              <a:t>models under test, </a:t>
            </a:r>
          </a:p>
          <a:p>
            <a:pPr lvl="1"/>
            <a:r>
              <a:rPr lang="en-US" dirty="0" smtClean="0"/>
              <a:t>Detect completion</a:t>
            </a:r>
          </a:p>
          <a:p>
            <a:endParaRPr lang="en-US" dirty="0"/>
          </a:p>
          <a:p>
            <a:endParaRPr lang="en-US" dirty="0" smtClean="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smtClean="0"/>
              <a:t> …..</a:t>
            </a:r>
            <a:endParaRPr lang="en-US" sz="1600" dirty="0"/>
          </a:p>
        </p:txBody>
      </p:sp>
    </p:spTree>
    <p:extLst>
      <p:ext uri="{BB962C8B-B14F-4D97-AF65-F5344CB8AC3E}">
        <p14:creationId xmlns:p14="http://schemas.microsoft.com/office/powerpoint/2010/main" val="14478361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smtClean="0"/>
              <a:t>Workshop</a:t>
            </a:r>
          </a:p>
        </p:txBody>
      </p:sp>
      <p:sp>
        <p:nvSpPr>
          <p:cNvPr id="246787"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392634556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12. What’s Next?</a:t>
            </a:r>
          </a:p>
        </p:txBody>
      </p:sp>
      <p:sp>
        <p:nvSpPr>
          <p:cNvPr id="253956" name="Text Box 3"/>
          <p:cNvSpPr txBox="1">
            <a:spLocks noChangeArrowheads="1"/>
          </p:cNvSpPr>
          <p:nvPr/>
        </p:nvSpPr>
        <p:spPr bwMode="auto">
          <a:xfrm>
            <a:off x="3733800" y="2514600"/>
            <a:ext cx="1752600" cy="1555750"/>
          </a:xfrm>
          <a:prstGeom prst="rect">
            <a:avLst/>
          </a:prstGeom>
          <a:noFill/>
          <a:ln w="9525">
            <a:noFill/>
            <a:miter lim="800000"/>
            <a:headEnd/>
            <a:tailEnd/>
          </a:ln>
        </p:spPr>
        <p:txBody>
          <a:bodyPr>
            <a:prstTxWarp prst="textNoShape">
              <a:avLst/>
            </a:prstTxWarp>
            <a:spAutoFit/>
          </a:bodyPr>
          <a:lstStyle/>
          <a:p>
            <a:r>
              <a:rPr lang="en-US" sz="9600" b="1" dirty="0" smtClean="0">
                <a:solidFill>
                  <a:schemeClr val="tx2"/>
                </a:solidFill>
              </a:rPr>
              <a:t>12</a:t>
            </a:r>
            <a:endParaRPr lang="en-US" sz="9600" b="1" dirty="0">
              <a:solidFill>
                <a:schemeClr val="tx2"/>
              </a:solidFill>
            </a:endParaRPr>
          </a:p>
        </p:txBody>
      </p:sp>
    </p:spTree>
    <p:extLst>
      <p:ext uri="{BB962C8B-B14F-4D97-AF65-F5344CB8AC3E}">
        <p14:creationId xmlns:p14="http://schemas.microsoft.com/office/powerpoint/2010/main" val="210595477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Tree>
    <p:extLst>
      <p:ext uri="{BB962C8B-B14F-4D97-AF65-F5344CB8AC3E}">
        <p14:creationId xmlns:p14="http://schemas.microsoft.com/office/powerpoint/2010/main" val="191425147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smtClean="0"/>
              <a:t>Motivational Discussion</a:t>
            </a:r>
          </a:p>
          <a:p>
            <a:pPr marL="342900" lvl="0" indent="-342900">
              <a:buSzPct val="125000"/>
              <a:buFont typeface="Arial"/>
              <a:buChar char="•"/>
            </a:pPr>
            <a:r>
              <a:rPr lang="en-US" dirty="0" smtClean="0"/>
              <a:t>Tool Introduction</a:t>
            </a:r>
          </a:p>
          <a:p>
            <a:pPr marL="342900" lvl="0" indent="-342900">
              <a:buSzPct val="125000"/>
              <a:buFont typeface="Arial"/>
              <a:buChar char="•"/>
            </a:pPr>
            <a:r>
              <a:rPr lang="en-US" dirty="0" smtClean="0"/>
              <a:t>Requirements Clarification</a:t>
            </a:r>
          </a:p>
          <a:p>
            <a:pPr marL="342900" lvl="0" indent="-342900">
              <a:buSzPct val="125000"/>
              <a:buFont typeface="Arial"/>
              <a:buChar char="•"/>
            </a:pPr>
            <a:r>
              <a:rPr lang="en-US" dirty="0" smtClean="0"/>
              <a:t>Basic </a:t>
            </a:r>
            <a:r>
              <a:rPr lang="en-US" dirty="0" err="1" smtClean="0"/>
              <a:t>xtUML</a:t>
            </a:r>
            <a:r>
              <a:rPr lang="en-US" dirty="0" smtClean="0"/>
              <a:t> Modeling</a:t>
            </a:r>
          </a:p>
          <a:p>
            <a:pPr marL="342900" lvl="0" indent="-342900">
              <a:buSzPct val="125000"/>
              <a:buFont typeface="Arial"/>
              <a:buChar char="•"/>
            </a:pPr>
            <a:r>
              <a:rPr lang="en-US" dirty="0" smtClean="0"/>
              <a:t>Tool Training</a:t>
            </a:r>
          </a:p>
          <a:p>
            <a:pPr marL="342900" lvl="0" indent="-342900">
              <a:buSzPct val="125000"/>
              <a:buFont typeface="Arial"/>
              <a:buChar char="•"/>
            </a:pPr>
            <a:r>
              <a:rPr lang="en-US" dirty="0" smtClean="0"/>
              <a:t>Completion of Case Study Model</a:t>
            </a:r>
          </a:p>
          <a:p>
            <a:pPr marL="342900" lvl="0" indent="-342900">
              <a:buSzPct val="125000"/>
              <a:buFont typeface="Arial"/>
              <a:buChar char="•"/>
            </a:pPr>
            <a:r>
              <a:rPr lang="en-US" dirty="0" smtClean="0"/>
              <a:t>Team Modeling Exercise</a:t>
            </a:r>
          </a:p>
          <a:p>
            <a:pPr marL="342900" lvl="0" indent="-342900">
              <a:buSzPct val="125000"/>
              <a:buFont typeface="Arial"/>
              <a:buChar char="•"/>
            </a:pPr>
            <a:r>
              <a:rPr lang="en-US" dirty="0" smtClean="0"/>
              <a:t>Advanced </a:t>
            </a:r>
            <a:r>
              <a:rPr lang="en-US" dirty="0" err="1" smtClean="0"/>
              <a:t>xtUML</a:t>
            </a:r>
            <a:r>
              <a:rPr lang="en-US" dirty="0" smtClean="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You are here</a:t>
            </a:r>
            <a:endParaRPr kumimoji="0" lang="en-US" sz="1800" b="0" i="0" u="none" strike="noStrike" cap="none" normalizeH="0" baseline="0" dirty="0" smtClean="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Workshops</a:t>
            </a:r>
            <a:endParaRPr lang="en-US" dirty="0"/>
          </a:p>
        </p:txBody>
      </p:sp>
      <p:sp>
        <p:nvSpPr>
          <p:cNvPr id="3" name="Content Placeholder 2"/>
          <p:cNvSpPr>
            <a:spLocks noGrp="1"/>
          </p:cNvSpPr>
          <p:nvPr>
            <p:ph idx="1"/>
          </p:nvPr>
        </p:nvSpPr>
        <p:spPr/>
        <p:txBody>
          <a:bodyPr/>
          <a:lstStyle/>
          <a:p>
            <a:r>
              <a:rPr lang="en-US" dirty="0" smtClean="0"/>
              <a:t>How to be most effective in workshops?</a:t>
            </a:r>
          </a:p>
          <a:p>
            <a:pPr lvl="1"/>
            <a:r>
              <a:rPr lang="en-US" dirty="0" err="1" smtClean="0"/>
              <a:t>Bridgepoint</a:t>
            </a:r>
            <a:r>
              <a:rPr lang="en-US" dirty="0" smtClean="0"/>
              <a:t>?  </a:t>
            </a:r>
            <a:endParaRPr lang="en-US" dirty="0"/>
          </a:p>
          <a:p>
            <a:pPr lvl="2"/>
            <a:r>
              <a:rPr lang="en-US" dirty="0" smtClean="0"/>
              <a:t>No.  </a:t>
            </a:r>
            <a:r>
              <a:rPr lang="en-US" dirty="0" smtClean="0"/>
              <a:t>Focus is on modeling.</a:t>
            </a:r>
            <a:endParaRPr lang="en-US" dirty="0" smtClean="0"/>
          </a:p>
          <a:p>
            <a:pPr lvl="1"/>
            <a:r>
              <a:rPr lang="en-US" dirty="0" smtClean="0"/>
              <a:t>Post-it notes?</a:t>
            </a:r>
          </a:p>
          <a:p>
            <a:pPr lvl="2"/>
            <a:r>
              <a:rPr lang="en-US" dirty="0" smtClean="0"/>
              <a:t>Yes.  Easy to move around, delete, </a:t>
            </a:r>
            <a:r>
              <a:rPr lang="en-US" dirty="0" smtClean="0"/>
              <a:t>rewrite</a:t>
            </a:r>
          </a:p>
          <a:p>
            <a:pPr lvl="2"/>
            <a:r>
              <a:rPr lang="en-US" dirty="0" smtClean="0"/>
              <a:t>Use them for classes, states, components</a:t>
            </a:r>
            <a:endParaRPr lang="en-US" dirty="0" smtClean="0"/>
          </a:p>
          <a:p>
            <a:pPr lvl="1"/>
            <a:r>
              <a:rPr lang="en-US" dirty="0" smtClean="0"/>
              <a:t>Flipcharts?</a:t>
            </a:r>
            <a:endParaRPr lang="en-US" dirty="0" smtClean="0"/>
          </a:p>
          <a:p>
            <a:pPr lvl="2"/>
            <a:r>
              <a:rPr lang="en-US" dirty="0" smtClean="0"/>
              <a:t>Yes.  Good for collaboration.</a:t>
            </a:r>
          </a:p>
          <a:p>
            <a:pPr lvl="2"/>
            <a:r>
              <a:rPr lang="en-US" dirty="0" smtClean="0"/>
              <a:t>Use for model canvas; post-it notes + drawn lines</a:t>
            </a:r>
            <a:endParaRPr lang="en-US" dirty="0" smtClean="0"/>
          </a:p>
          <a:p>
            <a:pPr lvl="1"/>
            <a:r>
              <a:rPr lang="en-US" dirty="0" smtClean="0"/>
              <a:t>Phone </a:t>
            </a:r>
            <a:r>
              <a:rPr lang="en-US" dirty="0" smtClean="0"/>
              <a:t>cameras?</a:t>
            </a:r>
          </a:p>
          <a:p>
            <a:pPr lvl="2"/>
            <a:r>
              <a:rPr lang="en-US" dirty="0" smtClean="0"/>
              <a:t>Useful for capturing prior versions</a:t>
            </a:r>
            <a:endParaRPr lang="en-US" dirty="0"/>
          </a:p>
        </p:txBody>
      </p:sp>
    </p:spTree>
    <p:extLst>
      <p:ext uri="{BB962C8B-B14F-4D97-AF65-F5344CB8AC3E}">
        <p14:creationId xmlns:p14="http://schemas.microsoft.com/office/powerpoint/2010/main" val="1439271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smtClean="0"/>
              <a:t>We may observe that a number of instances in the subject matter have similar behavior and data.</a:t>
            </a:r>
          </a:p>
          <a:p>
            <a:pPr marL="0" indent="0"/>
            <a:endParaRPr lang="en-US" dirty="0"/>
          </a:p>
          <a:p>
            <a:pPr marL="0" indent="0"/>
            <a:r>
              <a:rPr lang="en-US" dirty="0" smtClean="0"/>
              <a:t>We abstract from observed instances.</a:t>
            </a:r>
          </a:p>
          <a:p>
            <a:pPr marL="0" indent="0"/>
            <a:endParaRPr lang="en-US" dirty="0" smtClean="0"/>
          </a:p>
          <a:p>
            <a:pPr marL="0" indent="0"/>
            <a:endParaRPr lang="en-US" dirty="0" smtClean="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smtClean="0"/>
              <a:t>Or we may observe, identify or define a concept with specific qualification criteria.</a:t>
            </a:r>
          </a:p>
          <a:p>
            <a:pPr marL="0" indent="0"/>
            <a:endParaRPr lang="en-US" dirty="0"/>
          </a:p>
          <a:p>
            <a:pPr marL="0" indent="0"/>
            <a:r>
              <a:rPr lang="en-US" dirty="0" smtClean="0"/>
              <a:t>We abstract based on our ideal.</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marL="0" indent="0"/>
            <a:r>
              <a:rPr lang="en-US" dirty="0" smtClean="0"/>
              <a:t>Blitz at least half-a-dozen classes.</a:t>
            </a:r>
          </a:p>
          <a:p>
            <a:pPr marL="0" indent="0"/>
            <a:endParaRPr lang="en-US" dirty="0"/>
          </a:p>
          <a:p>
            <a:pPr marL="0" indent="0"/>
            <a:r>
              <a:rPr lang="en-US" dirty="0" smtClean="0"/>
              <a:t>Use the clarified requirements for input, beginning with </a:t>
            </a:r>
            <a:br>
              <a:rPr lang="en-US" dirty="0" smtClean="0"/>
            </a:br>
            <a:r>
              <a:rPr lang="en-US" dirty="0" smtClean="0"/>
              <a:t>Use Cases #1, #3 and #5, and list the classes.</a:t>
            </a:r>
          </a:p>
          <a:p>
            <a:pPr marL="0" indent="0"/>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smtClean="0"/>
              <a:t>Write a class definition that explains the </a:t>
            </a:r>
            <a:br>
              <a:rPr lang="en-US" dirty="0" smtClean="0"/>
            </a:br>
            <a:r>
              <a:rPr lang="en-US" i="1" dirty="0" smtClean="0"/>
              <a:t>basis for abstraction </a:t>
            </a:r>
            <a:r>
              <a:rPr lang="en-US" dirty="0" smtClean="0"/>
              <a:t>for each class.</a:t>
            </a:r>
          </a:p>
          <a:p>
            <a:pPr marL="0" indent="0"/>
            <a:endParaRPr lang="en-US" dirty="0" smtClean="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Definitions</a:t>
            </a:r>
          </a:p>
        </p:txBody>
      </p:sp>
      <p:sp>
        <p:nvSpPr>
          <p:cNvPr id="53251" name="Content Placeholder 2"/>
          <p:cNvSpPr>
            <a:spLocks noGrp="1"/>
          </p:cNvSpPr>
          <p:nvPr>
            <p:ph idx="1"/>
          </p:nvPr>
        </p:nvSpPr>
        <p:spPr/>
        <p:txBody>
          <a:bodyPr/>
          <a:lstStyle/>
          <a:p>
            <a:pPr marL="0" indent="0"/>
            <a:r>
              <a:rPr lang="en-US" dirty="0" smtClean="0"/>
              <a:t>Write definitions for each thing you find.</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r>
              <a:rPr lang="en-US" dirty="0" smtClean="0"/>
              <a:t>Definitions may incorporate inclusion or exclusion criteria.</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a:t>
            </a:r>
            <a:r>
              <a:rPr lang="en-US" dirty="0" smtClean="0"/>
              <a:t> The aircraft may </a:t>
            </a:r>
            <a:r>
              <a:rPr lang="en-US" dirty="0"/>
              <a:t>carry anything: passengers, freight, nothing.  The rules for what constitutes something that must be monitored are described in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Realms</a:t>
            </a:r>
            <a:endParaRPr lang="en-US" dirty="0"/>
          </a:p>
        </p:txBody>
      </p:sp>
      <p:sp>
        <p:nvSpPr>
          <p:cNvPr id="7" name="Content Placeholder 6"/>
          <p:cNvSpPr>
            <a:spLocks noGrp="1"/>
          </p:cNvSpPr>
          <p:nvPr>
            <p:ph idx="1"/>
          </p:nvPr>
        </p:nvSpPr>
        <p:spPr>
          <a:xfrm>
            <a:off x="762000" y="1219200"/>
            <a:ext cx="8077200" cy="4419600"/>
          </a:xfrm>
        </p:spPr>
        <p:txBody>
          <a:bodyPr/>
          <a:lstStyle/>
          <a:p>
            <a:r>
              <a:rPr lang="en-US" dirty="0" smtClean="0"/>
              <a:t>Distinguish the thing in the system-under-study from the abstraction.</a:t>
            </a:r>
          </a:p>
          <a:p>
            <a:endParaRPr lang="en-US" sz="1000" dirty="0" smtClean="0"/>
          </a:p>
          <a:p>
            <a:r>
              <a:rPr lang="en-US" u="sng" dirty="0" smtClean="0"/>
              <a:t>Subject Matter Under</a:t>
            </a:r>
            <a:r>
              <a:rPr lang="en-US" u="sng" dirty="0"/>
              <a:t> </a:t>
            </a:r>
            <a:r>
              <a:rPr lang="en-US" u="sng" dirty="0" smtClean="0"/>
              <a:t>Study</a:t>
            </a:r>
            <a:r>
              <a:rPr lang="en-US" dirty="0" smtClean="0"/>
              <a:t>				</a:t>
            </a:r>
            <a:r>
              <a:rPr lang="en-US" u="sng" dirty="0" smtClean="0"/>
              <a:t>Model</a:t>
            </a:r>
            <a:endParaRPr lang="en-US" i="1" u="sng" dirty="0" smtClean="0"/>
          </a:p>
          <a:p>
            <a:endParaRPr lang="en-US" i="1" dirty="0" smtClean="0"/>
          </a:p>
          <a:p>
            <a:endParaRPr lang="en-US" i="1" dirty="0" smtClean="0"/>
          </a:p>
          <a:p>
            <a:r>
              <a:rPr lang="en-US" i="1" dirty="0" smtClean="0"/>
              <a:t>				</a:t>
            </a:r>
          </a:p>
          <a:p>
            <a:endParaRPr lang="en-US" i="1" dirty="0"/>
          </a:p>
          <a:p>
            <a:endParaRPr lang="en-US" i="1" dirty="0" smtClean="0"/>
          </a:p>
          <a:p>
            <a:endParaRPr lang="en-US" i="1" dirty="0" smtClean="0"/>
          </a:p>
          <a:p>
            <a:endParaRPr lang="en-US" sz="800" i="1" dirty="0" smtClean="0"/>
          </a:p>
          <a:p>
            <a:r>
              <a:rPr lang="en-US" i="1" dirty="0" smtClean="0"/>
              <a:t>	aircraft					Aircraft</a:t>
            </a:r>
          </a:p>
          <a:p>
            <a:endParaRPr lang="en-US" dirty="0" smtClean="0"/>
          </a:p>
          <a:p>
            <a:r>
              <a:rPr lang="en-US" i="1" dirty="0" smtClean="0"/>
              <a:t>Connect the model abstraction to the subject-matter thing.</a:t>
            </a:r>
            <a:endParaRPr lang="en-US" i="1" dirty="0"/>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Definitions</a:t>
            </a:r>
            <a:endParaRPr lang="en-US" dirty="0"/>
          </a:p>
        </p:txBody>
      </p:sp>
      <p:sp>
        <p:nvSpPr>
          <p:cNvPr id="3" name="Content Placeholder 2"/>
          <p:cNvSpPr>
            <a:spLocks noGrp="1"/>
          </p:cNvSpPr>
          <p:nvPr>
            <p:ph idx="1"/>
          </p:nvPr>
        </p:nvSpPr>
        <p:spPr/>
        <p:txBody>
          <a:bodyPr/>
          <a:lstStyle/>
          <a:p>
            <a:r>
              <a:rPr lang="en-US" dirty="0" smtClean="0"/>
              <a:t>A good class definition:</a:t>
            </a:r>
          </a:p>
          <a:p>
            <a:pPr lvl="1"/>
            <a:r>
              <a:rPr lang="en-US" dirty="0" smtClean="0"/>
              <a:t>connects </a:t>
            </a:r>
            <a:r>
              <a:rPr lang="en-US" dirty="0"/>
              <a:t>the subject-matter </a:t>
            </a:r>
            <a:r>
              <a:rPr lang="en-US" dirty="0" smtClean="0"/>
              <a:t>concept in the system-under-study </a:t>
            </a:r>
            <a:r>
              <a:rPr lang="en-US" dirty="0"/>
              <a:t>to the </a:t>
            </a:r>
            <a:r>
              <a:rPr lang="en-US" dirty="0" smtClean="0"/>
              <a:t>model abstraction </a:t>
            </a:r>
          </a:p>
          <a:p>
            <a:pPr lvl="1"/>
            <a:r>
              <a:rPr lang="en-US" dirty="0" smtClean="0"/>
              <a:t>indicate creations, </a:t>
            </a:r>
            <a:r>
              <a:rPr lang="en-US" dirty="0"/>
              <a:t>deletion and lifespan when appropriate (classes and associations</a:t>
            </a:r>
            <a:r>
              <a:rPr lang="en-US" dirty="0" smtClean="0"/>
              <a:t>)</a:t>
            </a:r>
            <a:endParaRPr lang="en-US" dirty="0"/>
          </a:p>
          <a:p>
            <a:pPr lvl="1"/>
            <a:r>
              <a:rPr lang="en-US" dirty="0" smtClean="0"/>
              <a:t>Can immediately be understood by non-experts</a:t>
            </a:r>
            <a:endParaRPr lang="en-US" dirty="0"/>
          </a:p>
          <a:p>
            <a:endParaRPr lang="en-US" dirty="0"/>
          </a:p>
        </p:txBody>
      </p:sp>
    </p:spTree>
    <p:extLst>
      <p:ext uri="{BB962C8B-B14F-4D97-AF65-F5344CB8AC3E}">
        <p14:creationId xmlns:p14="http://schemas.microsoft.com/office/powerpoint/2010/main" val="2838589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Testing Classes</a:t>
            </a:r>
          </a:p>
        </p:txBody>
      </p:sp>
      <p:sp>
        <p:nvSpPr>
          <p:cNvPr id="55299" name="Content Placeholder 2"/>
          <p:cNvSpPr>
            <a:spLocks noGrp="1"/>
          </p:cNvSpPr>
          <p:nvPr>
            <p:ph idx="1"/>
          </p:nvPr>
        </p:nvSpPr>
        <p:spPr/>
        <p:txBody>
          <a:bodyPr/>
          <a:lstStyle/>
          <a:p>
            <a:pPr marL="0" indent="0"/>
            <a:r>
              <a:rPr lang="en-US" dirty="0" smtClean="0"/>
              <a:t>There are several tests you can apply to classes.</a:t>
            </a:r>
          </a:p>
          <a:p>
            <a:pPr lvl="1"/>
            <a:r>
              <a:rPr lang="en-US" dirty="0" smtClean="0"/>
              <a:t>The Uniformity Test </a:t>
            </a:r>
            <a:endParaRPr lang="en-US" dirty="0"/>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Requirements Clarification Process</a:t>
            </a:r>
          </a:p>
        </p:txBody>
      </p:sp>
      <p:sp>
        <p:nvSpPr>
          <p:cNvPr id="11267" name="Content Placeholder 2"/>
          <p:cNvSpPr>
            <a:spLocks noGrp="1"/>
          </p:cNvSpPr>
          <p:nvPr>
            <p:ph idx="1"/>
          </p:nvPr>
        </p:nvSpPr>
        <p:spPr/>
        <p:txBody>
          <a:bodyPr/>
          <a:lstStyle/>
          <a:p>
            <a:r>
              <a:rPr lang="en-US" dirty="0" smtClean="0"/>
              <a:t>The process was:</a:t>
            </a:r>
          </a:p>
          <a:p>
            <a:pPr lvl="1"/>
            <a:r>
              <a:rPr lang="en-US" dirty="0" smtClean="0"/>
              <a:t>Find all your people, resources, practices, etc.</a:t>
            </a:r>
          </a:p>
          <a:p>
            <a:pPr lvl="1"/>
            <a:r>
              <a:rPr lang="en-US" dirty="0" smtClean="0"/>
              <a:t>Find out what the system-as-a-whole does</a:t>
            </a:r>
          </a:p>
          <a:p>
            <a:pPr lvl="1"/>
            <a:r>
              <a:rPr lang="en-US" dirty="0" smtClean="0"/>
              <a:t>Determine the precise behavior of each use case</a:t>
            </a:r>
          </a:p>
          <a:p>
            <a:pPr lvl="1"/>
            <a:r>
              <a:rPr lang="en-US" dirty="0" smtClean="0"/>
              <a:t>And establish how it communicates with others</a:t>
            </a:r>
          </a:p>
          <a:p>
            <a:r>
              <a:rPr lang="en-US" sz="1200" dirty="0" smtClean="0"/>
              <a:t>       </a:t>
            </a:r>
          </a:p>
          <a:p>
            <a:r>
              <a:rPr lang="en-US" sz="1200" dirty="0" smtClean="0"/>
              <a:t>        </a:t>
            </a:r>
            <a:r>
              <a:rPr lang="en-US" i="1" dirty="0" smtClean="0"/>
              <a:t>But it was really all about learning about the problem</a:t>
            </a:r>
            <a:r>
              <a:rPr lang="en-US" dirty="0" smtClean="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57001"/>
            <a:ext cx="1600200" cy="276999"/>
          </a:xfrm>
          <a:prstGeom prst="rect">
            <a:avLst/>
          </a:prstGeom>
          <a:noFill/>
          <a:ln w="9525">
            <a:noFill/>
            <a:miter lim="800000"/>
            <a:headEnd/>
            <a:tailEnd/>
          </a:ln>
        </p:spPr>
        <p:txBody>
          <a:bodyPr lIns="0" tIns="0" rIns="0" bIns="0">
            <a:prstTxWarp prst="textNoShape">
              <a:avLst/>
            </a:prstTxWarp>
            <a:spAutoFit/>
          </a:bodyPr>
          <a:lstStyle/>
          <a:p>
            <a:pPr algn="ctr"/>
            <a:r>
              <a:rPr lang="en-US" dirty="0" smtClean="0">
                <a:ea typeface="ＭＳ Ｐゴシック" charset="-128"/>
                <a:cs typeface="ＭＳ Ｐゴシック" charset="-128"/>
              </a:rPr>
              <a:t>Process</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Uniformity Test</a:t>
            </a:r>
            <a:endParaRPr lang="en-US" dirty="0"/>
          </a:p>
        </p:txBody>
      </p:sp>
      <p:sp>
        <p:nvSpPr>
          <p:cNvPr id="3" name="Content Placeholder 2"/>
          <p:cNvSpPr>
            <a:spLocks noGrp="1"/>
          </p:cNvSpPr>
          <p:nvPr>
            <p:ph idx="1"/>
          </p:nvPr>
        </p:nvSpPr>
        <p:spPr/>
        <p:txBody>
          <a:bodyPr/>
          <a:lstStyle/>
          <a:p>
            <a:r>
              <a:rPr lang="en-US" dirty="0" smtClean="0"/>
              <a:t>If instances of your classes have different data or different behavior, you probably have two classes.</a:t>
            </a:r>
            <a:endParaRPr lang="en-US" dirty="0"/>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The Or Test</a:t>
            </a:r>
          </a:p>
        </p:txBody>
      </p:sp>
      <p:sp>
        <p:nvSpPr>
          <p:cNvPr id="56323" name="Content Placeholder 2"/>
          <p:cNvSpPr>
            <a:spLocks noGrp="1"/>
          </p:cNvSpPr>
          <p:nvPr>
            <p:ph idx="1"/>
          </p:nvPr>
        </p:nvSpPr>
        <p:spPr/>
        <p:txBody>
          <a:bodyPr/>
          <a:lstStyle/>
          <a:p>
            <a:pPr marL="0" indent="0"/>
            <a:r>
              <a:rPr lang="en-US" dirty="0" smtClean="0"/>
              <a:t>If your class description contains ‘or’ in a disjunctive way, </a:t>
            </a:r>
            <a:br>
              <a:rPr lang="en-US" dirty="0" smtClean="0"/>
            </a:br>
            <a:r>
              <a:rPr lang="en-US" dirty="0" smtClean="0"/>
              <a:t>you probably have two classes.</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The More-Than-a-List Test</a:t>
            </a:r>
          </a:p>
        </p:txBody>
      </p:sp>
      <p:sp>
        <p:nvSpPr>
          <p:cNvPr id="57347" name="Content Placeholder 2"/>
          <p:cNvSpPr>
            <a:spLocks noGrp="1"/>
          </p:cNvSpPr>
          <p:nvPr>
            <p:ph idx="1"/>
          </p:nvPr>
        </p:nvSpPr>
        <p:spPr/>
        <p:txBody>
          <a:bodyPr/>
          <a:lstStyle/>
          <a:p>
            <a:pPr marL="0" indent="0"/>
            <a:r>
              <a:rPr lang="en-US" dirty="0" smtClean="0"/>
              <a:t>If your class description contains just a list, without any abstraction, you need to search for the basis of abstraction.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a:t>
            </a:r>
            <a:r>
              <a:rPr lang="en-US" sz="2400" dirty="0" smtClean="0"/>
              <a:t> regional airline</a:t>
            </a:r>
            <a:r>
              <a:rPr lang="en-US" sz="2200" dirty="0" smtClean="0"/>
              <a:t> </a:t>
            </a:r>
            <a:r>
              <a:rPr lang="en-US" sz="2200" dirty="0"/>
              <a:t>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The Table Test</a:t>
            </a:r>
          </a:p>
        </p:txBody>
      </p:sp>
      <p:sp>
        <p:nvSpPr>
          <p:cNvPr id="58371" name="Content Placeholder 2"/>
          <p:cNvSpPr>
            <a:spLocks noGrp="1"/>
          </p:cNvSpPr>
          <p:nvPr>
            <p:ph idx="1"/>
          </p:nvPr>
        </p:nvSpPr>
        <p:spPr/>
        <p:txBody>
          <a:bodyPr/>
          <a:lstStyle/>
          <a:p>
            <a:pPr marL="0" indent="0"/>
            <a:r>
              <a:rPr lang="en-US" dirty="0" smtClean="0"/>
              <a:t>You should be able to fill in a table with candidate instances.</a:t>
            </a:r>
          </a:p>
          <a:p>
            <a:pPr marL="0" indent="0"/>
            <a:endParaRPr lang="en-US" dirty="0" smtClean="0"/>
          </a:p>
          <a:p>
            <a:pPr marL="0" indent="0"/>
            <a:endParaRPr lang="en-US" dirty="0" smtClean="0"/>
          </a:p>
          <a:p>
            <a:pPr marL="0" indent="0"/>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1"/>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smtClean="0">
                          <a:latin typeface="Verdana"/>
                        </a:rPr>
                        <a:t>Flight/Passenger</a:t>
                      </a:r>
                      <a:endParaRPr lang="en-US" sz="1500" b="1"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dirty="0" smtClean="0">
                          <a:latin typeface="Verdana"/>
                        </a:rPr>
                        <a:t>My</a:t>
                      </a:r>
                      <a:r>
                        <a:rPr lang="en-US" sz="1400" b="0" i="0" u="none" strike="noStrike" baseline="0" dirty="0" smtClean="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$1.99/L</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smtClean="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The –er Test</a:t>
            </a:r>
          </a:p>
        </p:txBody>
      </p:sp>
      <p:sp>
        <p:nvSpPr>
          <p:cNvPr id="59395" name="Content Placeholder 2"/>
          <p:cNvSpPr>
            <a:spLocks noGrp="1"/>
          </p:cNvSpPr>
          <p:nvPr>
            <p:ph idx="1"/>
          </p:nvPr>
        </p:nvSpPr>
        <p:spPr/>
        <p:txBody>
          <a:bodyPr/>
          <a:lstStyle/>
          <a:p>
            <a:r>
              <a:rPr lang="en-US" dirty="0" smtClean="0"/>
              <a:t>Classes should represent real “things” (</a:t>
            </a:r>
            <a:r>
              <a:rPr lang="en-US" dirty="0"/>
              <a:t>concepts, rules, specifications, </a:t>
            </a:r>
            <a:r>
              <a:rPr lang="en-US" dirty="0" smtClean="0"/>
              <a:t>occurrences, incidents) in the physical, hypothetical or abstract world.</a:t>
            </a:r>
          </a:p>
          <a:p>
            <a:pPr marL="0" indent="0"/>
            <a:endParaRPr lang="en-US" dirty="0" smtClean="0"/>
          </a:p>
          <a:p>
            <a:pPr marL="0" indent="0"/>
            <a:r>
              <a:rPr lang="en-US" dirty="0" smtClean="0"/>
              <a:t>They should not be:</a:t>
            </a:r>
          </a:p>
          <a:p>
            <a:pPr lvl="1"/>
            <a:r>
              <a:rPr lang="en-US" dirty="0" smtClean="0"/>
              <a:t>implementation oriented</a:t>
            </a:r>
          </a:p>
          <a:p>
            <a:pPr lvl="1"/>
            <a:r>
              <a:rPr lang="en-US" dirty="0" smtClean="0"/>
              <a:t>vague –</a:t>
            </a:r>
            <a:r>
              <a:rPr lang="en-US" dirty="0" err="1" smtClean="0"/>
              <a:t>er</a:t>
            </a:r>
            <a:r>
              <a:rPr lang="en-US" dirty="0" smtClean="0"/>
              <a:t> names </a:t>
            </a:r>
          </a:p>
          <a:p>
            <a:pPr lvl="1"/>
            <a:endParaRPr lang="en-US" dirty="0" smtClean="0"/>
          </a:p>
          <a:p>
            <a:endParaRPr lang="en-US" dirty="0" smtClean="0"/>
          </a:p>
          <a:p>
            <a:endParaRPr lang="en-US" dirty="0" smtClean="0"/>
          </a:p>
          <a:p>
            <a:r>
              <a:rPr lang="en-US" dirty="0" smtClean="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Properly define two class descriptions from the classes you identified earlier.</a:t>
            </a:r>
          </a:p>
          <a:p>
            <a:endParaRPr lang="en-US" dirty="0" smtClean="0"/>
          </a:p>
          <a:p>
            <a:pPr indent="-360363"/>
            <a:r>
              <a:rPr lang="en-US" dirty="0" smtClean="0"/>
              <a:t>Apply the tests.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smtClean="0"/>
              <a:t>2.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2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Attributes</a:t>
            </a:r>
          </a:p>
        </p:txBody>
      </p:sp>
      <p:sp>
        <p:nvSpPr>
          <p:cNvPr id="23555" name="Content Placeholder 2"/>
          <p:cNvSpPr>
            <a:spLocks noGrp="1"/>
          </p:cNvSpPr>
          <p:nvPr>
            <p:ph idx="1"/>
          </p:nvPr>
        </p:nvSpPr>
        <p:spPr/>
        <p:txBody>
          <a:bodyPr/>
          <a:lstStyle/>
          <a:p>
            <a:pPr marL="0" indent="0"/>
            <a:r>
              <a:rPr lang="en-GB" dirty="0" smtClean="0"/>
              <a:t>An </a:t>
            </a:r>
            <a:r>
              <a:rPr lang="en-GB" i="1" dirty="0" smtClean="0"/>
              <a:t>attribute </a:t>
            </a:r>
            <a:r>
              <a:rPr lang="en-GB" dirty="0" smtClean="0"/>
              <a:t>is an abstraction of a </a:t>
            </a:r>
            <a:br>
              <a:rPr lang="en-GB" dirty="0" smtClean="0"/>
            </a:br>
            <a:r>
              <a:rPr lang="en-GB" dirty="0" smtClean="0"/>
              <a:t>single, relevant characteristic that </a:t>
            </a:r>
            <a:br>
              <a:rPr lang="en-GB" dirty="0" smtClean="0"/>
            </a:br>
            <a:r>
              <a:rPr lang="en-GB" dirty="0" smtClean="0"/>
              <a:t>every instance of the class must have.</a:t>
            </a:r>
          </a:p>
          <a:p>
            <a:pPr marL="0" indent="0"/>
            <a:endParaRPr lang="en-GB" dirty="0" smtClean="0"/>
          </a:p>
          <a:p>
            <a:pPr marL="0" indent="0"/>
            <a:r>
              <a:rPr lang="en-GB" dirty="0" smtClean="0"/>
              <a:t>Each instance of the class may </a:t>
            </a:r>
            <a:br>
              <a:rPr lang="en-GB" dirty="0" smtClean="0"/>
            </a:br>
            <a:r>
              <a:rPr lang="en-GB" dirty="0" smtClean="0"/>
              <a:t>have a different value for the attribute.</a:t>
            </a:r>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US" dirty="0" smtClean="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a:t>
            </a:r>
            <a:r>
              <a:rPr lang="en-US" sz="2000" dirty="0" smtClean="0"/>
              <a:t>requirements placed on the subject </a:t>
            </a:r>
            <a:r>
              <a:rPr lang="en-US" sz="2000" dirty="0"/>
              <a:t>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QV633</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a:t>
            </a:r>
            <a:r>
              <a:rPr lang="en-US" dirty="0" smtClean="0"/>
              <a:t>oles of Attributes</a:t>
            </a:r>
          </a:p>
        </p:txBody>
      </p:sp>
      <p:sp>
        <p:nvSpPr>
          <p:cNvPr id="24579" name="Content Placeholder 2"/>
          <p:cNvSpPr>
            <a:spLocks noGrp="1"/>
          </p:cNvSpPr>
          <p:nvPr>
            <p:ph idx="1"/>
          </p:nvPr>
        </p:nvSpPr>
        <p:spPr/>
        <p:txBody>
          <a:bodyPr/>
          <a:lstStyle/>
          <a:p>
            <a:pPr marL="0" indent="0"/>
            <a:r>
              <a:rPr lang="en-US" dirty="0" smtClean="0"/>
              <a:t>Attributes may take on one or more roles.  They may be: </a:t>
            </a:r>
          </a:p>
          <a:p>
            <a:pPr lvl="1"/>
            <a:r>
              <a:rPr lang="en-US" dirty="0" smtClean="0"/>
              <a:t>descriptive: describes an instance of a class </a:t>
            </a:r>
          </a:p>
          <a:p>
            <a:pPr lvl="2"/>
            <a:r>
              <a:rPr lang="en-US" dirty="0" err="1" smtClean="0"/>
              <a:t>eg</a:t>
            </a:r>
            <a:r>
              <a:rPr lang="en-US" dirty="0" smtClean="0"/>
              <a:t> latitude</a:t>
            </a:r>
          </a:p>
          <a:p>
            <a:pPr lvl="1"/>
            <a:r>
              <a:rPr lang="en-US" dirty="0" smtClean="0"/>
              <a:t>naming: names an instance of a class </a:t>
            </a:r>
          </a:p>
          <a:p>
            <a:pPr lvl="2"/>
            <a:r>
              <a:rPr lang="en-US" dirty="0" err="1" smtClean="0"/>
              <a:t>eg</a:t>
            </a:r>
            <a:r>
              <a:rPr lang="en-US" dirty="0" smtClean="0"/>
              <a:t>, body number</a:t>
            </a:r>
          </a:p>
          <a:p>
            <a:pPr lvl="1"/>
            <a:r>
              <a:rPr lang="en-US" dirty="0" smtClean="0"/>
              <a:t>referential: refers to an instance of another class </a:t>
            </a:r>
          </a:p>
          <a:p>
            <a:pPr lvl="2"/>
            <a:r>
              <a:rPr lang="en-US" dirty="0" err="1" smtClean="0"/>
              <a:t>eg</a:t>
            </a:r>
            <a:r>
              <a:rPr lang="en-US" dirty="0" smtClean="0"/>
              <a:t> </a:t>
            </a:r>
            <a:r>
              <a:rPr lang="en-US" dirty="0" err="1" smtClean="0"/>
              <a:t>myOwner</a:t>
            </a:r>
            <a:endParaRPr lang="en-US" dirty="0" smtClean="0"/>
          </a:p>
          <a:p>
            <a:pPr marL="0" indent="0"/>
            <a:endParaRPr lang="en-US" dirty="0" smtClean="0"/>
          </a:p>
          <a:p>
            <a:pPr marL="0" indent="0"/>
            <a:r>
              <a:rPr lang="en-US" dirty="0" smtClean="0"/>
              <a:t>It’s possible for an attribute to be all three</a:t>
            </a:r>
            <a:r>
              <a:rPr lang="en-US" dirty="0"/>
              <a:t> </a:t>
            </a:r>
            <a:r>
              <a:rPr lang="en-US" dirty="0" smtClean="0"/>
              <a:t> (e.g. a role whose identifying attribute is a descriptive name, such as “Tiny.”)</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smtClean="0"/>
              <a:t>A </a:t>
            </a:r>
            <a:r>
              <a:rPr lang="en-US" i="1" dirty="0" smtClean="0"/>
              <a:t>descriptive attribute </a:t>
            </a:r>
            <a:r>
              <a:rPr lang="en-US" dirty="0" smtClean="0"/>
              <a:t>provides some information about an instance.</a:t>
            </a:r>
          </a:p>
          <a:p>
            <a:pPr marL="0" indent="0"/>
            <a:endParaRPr lang="en-US" dirty="0" smtClean="0"/>
          </a:p>
          <a:p>
            <a:pPr marL="0" indent="0"/>
            <a:r>
              <a:rPr lang="en-US" dirty="0" smtClean="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Abstraction</a:t>
            </a:r>
          </a:p>
        </p:txBody>
      </p:sp>
      <p:sp>
        <p:nvSpPr>
          <p:cNvPr id="13315" name="Content Placeholder 2"/>
          <p:cNvSpPr>
            <a:spLocks noGrp="1"/>
          </p:cNvSpPr>
          <p:nvPr>
            <p:ph idx="1"/>
          </p:nvPr>
        </p:nvSpPr>
        <p:spPr/>
        <p:txBody>
          <a:bodyPr/>
          <a:lstStyle/>
          <a:p>
            <a:r>
              <a:rPr lang="en-US" dirty="0" smtClean="0"/>
              <a:t>Now that everything is:</a:t>
            </a:r>
          </a:p>
          <a:p>
            <a:pPr lvl="1"/>
            <a:r>
              <a:rPr lang="en-US" dirty="0" smtClean="0"/>
              <a:t>reviewed, </a:t>
            </a:r>
          </a:p>
          <a:p>
            <a:pPr lvl="1"/>
            <a:r>
              <a:rPr lang="en-US" dirty="0" smtClean="0"/>
              <a:t>signed off, and </a:t>
            </a:r>
          </a:p>
          <a:p>
            <a:pPr lvl="1"/>
            <a:r>
              <a:rPr lang="en-US" dirty="0" smtClean="0"/>
              <a:t>it’s all in our heads, </a:t>
            </a:r>
          </a:p>
          <a:p>
            <a:r>
              <a:rPr lang="en-US" dirty="0" smtClean="0"/>
              <a:t>it time to</a:t>
            </a:r>
          </a:p>
          <a:p>
            <a:r>
              <a:rPr lang="en-US" sz="9600" dirty="0" smtClean="0"/>
              <a:t>		THINK</a:t>
            </a:r>
          </a:p>
          <a:p>
            <a:endParaRPr lang="en-US" dirty="0" smtClean="0"/>
          </a:p>
          <a:p>
            <a:r>
              <a:rPr lang="en-US" dirty="0" smtClean="0"/>
              <a:t>And from that thinking, we create, and commit to, </a:t>
            </a:r>
            <a:r>
              <a:rPr lang="en-US" i="1" dirty="0" smtClean="0"/>
              <a:t>abstractions</a:t>
            </a:r>
            <a:r>
              <a:rPr lang="en-US" dirty="0" smtClean="0"/>
              <a:t>.</a:t>
            </a:r>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smtClean="0"/>
              <a:t>A </a:t>
            </a:r>
            <a:r>
              <a:rPr lang="en-US" i="1" dirty="0" smtClean="0"/>
              <a:t>naming attribute </a:t>
            </a:r>
            <a:r>
              <a:rPr lang="en-US" dirty="0" smtClean="0"/>
              <a:t>provides a label for an instance. </a:t>
            </a:r>
          </a:p>
          <a:p>
            <a:pPr lvl="1"/>
            <a:r>
              <a:rPr lang="en-US" dirty="0" smtClean="0"/>
              <a:t>License Number</a:t>
            </a:r>
          </a:p>
          <a:p>
            <a:pPr lvl="1"/>
            <a:r>
              <a:rPr lang="en-US" dirty="0" err="1" smtClean="0"/>
              <a:t>WayPoint</a:t>
            </a:r>
            <a:r>
              <a:rPr lang="en-US" dirty="0" smtClean="0"/>
              <a:t> Name</a:t>
            </a:r>
          </a:p>
          <a:p>
            <a:pPr lvl="1"/>
            <a:r>
              <a:rPr lang="en-US" dirty="0" smtClean="0"/>
              <a:t>Ticket Number</a:t>
            </a:r>
          </a:p>
          <a:p>
            <a:pPr marL="0" indent="0"/>
            <a:endParaRPr lang="en-US" sz="1200" dirty="0" smtClean="0"/>
          </a:p>
          <a:p>
            <a:pPr marL="0" indent="0"/>
            <a:r>
              <a:rPr lang="en-US" dirty="0" smtClean="0"/>
              <a:t>Highlighting these attributes helps understanding of the subject matter being modeled.</a:t>
            </a:r>
          </a:p>
          <a:p>
            <a:pPr marL="0" indent="0"/>
            <a:endParaRPr lang="en-US" sz="1200" dirty="0" smtClean="0"/>
          </a:p>
          <a:p>
            <a:pPr marL="0" indent="0"/>
            <a:r>
              <a:rPr lang="en-US" dirty="0" smtClean="0"/>
              <a:t>The label may also be descriptive. </a:t>
            </a:r>
          </a:p>
          <a:p>
            <a:pPr lvl="1" indent="0"/>
            <a:r>
              <a:rPr lang="en-US" dirty="0" smtClean="0"/>
              <a:t>  </a:t>
            </a:r>
            <a:r>
              <a:rPr lang="en-US" dirty="0" err="1" smtClean="0"/>
              <a:t>eg</a:t>
            </a:r>
            <a:r>
              <a:rPr lang="en-US" dirty="0" smtClean="0"/>
              <a:t> Control </a:t>
            </a:r>
            <a:r>
              <a:rPr lang="en-US" dirty="0" err="1" smtClean="0"/>
              <a:t>Station.North</a:t>
            </a:r>
            <a:r>
              <a:rPr lang="en-US" dirty="0" smtClean="0"/>
              <a:t> Station</a:t>
            </a:r>
            <a:br>
              <a:rPr lang="en-US" dirty="0" smtClean="0"/>
            </a:br>
            <a:r>
              <a:rPr lang="en-US" sz="1800" dirty="0" smtClean="0">
                <a:latin typeface="Comic Sans MS"/>
                <a:cs typeface="Comic Sans MS"/>
              </a:rPr>
              <a:t>(i.e. it is the Control Station that happens to be at the north end</a:t>
            </a:r>
            <a:r>
              <a:rPr lang="en-US" dirty="0" smtClean="0"/>
              <a:t>)</a:t>
            </a:r>
          </a:p>
          <a:p>
            <a:pPr marL="0" indent="0"/>
            <a:endParaRPr lang="en-US" sz="1200" dirty="0" smtClean="0"/>
          </a:p>
          <a:p>
            <a:pPr marL="0" indent="0"/>
            <a:r>
              <a:rPr lang="en-US" dirty="0" smtClean="0"/>
              <a:t>The label may be arbitrary. </a:t>
            </a:r>
          </a:p>
          <a:p>
            <a:pPr lvl="1" indent="0"/>
            <a:r>
              <a:rPr lang="en-US" dirty="0" smtClean="0"/>
              <a:t>  </a:t>
            </a:r>
            <a:r>
              <a:rPr lang="en-US" dirty="0" err="1" smtClean="0"/>
              <a:t>eg</a:t>
            </a:r>
            <a:r>
              <a:rPr lang="en-US" dirty="0" smtClean="0"/>
              <a:t> </a:t>
            </a:r>
            <a:r>
              <a:rPr lang="en-US" dirty="0" err="1" smtClean="0"/>
              <a:t>Employee.EmployeeNumber</a:t>
            </a:r>
            <a:r>
              <a:rPr lang="en-US" dirty="0" smtClean="0"/>
              <a:t/>
            </a:r>
            <a:br>
              <a:rPr lang="en-US" dirty="0" smtClean="0"/>
            </a:br>
            <a:r>
              <a:rPr lang="en-US" sz="1800" dirty="0">
                <a:latin typeface="Comic Sans MS"/>
                <a:cs typeface="Comic Sans MS"/>
              </a:rPr>
              <a:t>(i.e. </a:t>
            </a:r>
            <a:r>
              <a:rPr lang="en-US" sz="1800" dirty="0" smtClean="0">
                <a:latin typeface="Comic Sans MS"/>
                <a:cs typeface="Comic Sans MS"/>
              </a:rPr>
              <a:t>it’s made up, possibly according to some policy)</a:t>
            </a:r>
            <a:endParaRPr lang="en-US" sz="1800" dirty="0">
              <a:latin typeface="Comic Sans MS"/>
              <a:cs typeface="Comic Sans MS"/>
            </a:endParaRPr>
          </a:p>
          <a:p>
            <a:pPr lvl="1" indent="0"/>
            <a:endParaRPr lang="en-US" dirty="0" smtClean="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Identifiers</a:t>
            </a:r>
          </a:p>
        </p:txBody>
      </p:sp>
      <p:sp>
        <p:nvSpPr>
          <p:cNvPr id="27651" name="Content Placeholder 2"/>
          <p:cNvSpPr>
            <a:spLocks noGrp="1"/>
          </p:cNvSpPr>
          <p:nvPr>
            <p:ph idx="1"/>
          </p:nvPr>
        </p:nvSpPr>
        <p:spPr/>
        <p:txBody>
          <a:bodyPr/>
          <a:lstStyle/>
          <a:p>
            <a:pPr marL="0" indent="0"/>
            <a:r>
              <a:rPr lang="en-US" smtClean="0"/>
              <a:t>An </a:t>
            </a:r>
            <a:r>
              <a:rPr lang="en-US" i="1" smtClean="0"/>
              <a:t>identifier </a:t>
            </a:r>
            <a:r>
              <a:rPr lang="en-US" smtClean="0"/>
              <a:t>is one or more attributes that, taken together uniquely identify an instance of a class.</a:t>
            </a:r>
          </a:p>
          <a:p>
            <a:pPr marL="0" indent="0"/>
            <a:endParaRPr lang="en-US" smtClean="0"/>
          </a:p>
          <a:p>
            <a:pPr marL="0" indent="0"/>
            <a:r>
              <a:rPr lang="en-US" smtClean="0"/>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smtClean="0"/>
              <a:t>A </a:t>
            </a:r>
            <a:r>
              <a:rPr lang="en-US" i="1" smtClean="0"/>
              <a:t>referential attribute </a:t>
            </a:r>
            <a:r>
              <a:rPr lang="en-US" smtClean="0"/>
              <a:t>is an attribute that refers to an identifying attribute of another class.</a:t>
            </a:r>
          </a:p>
          <a:p>
            <a:pPr marL="0" indent="0"/>
            <a:endParaRPr lang="en-US" smtClean="0"/>
          </a:p>
          <a:p>
            <a:pPr marL="0" indent="0"/>
            <a:endParaRPr lang="en-US" smtClean="0"/>
          </a:p>
          <a:p>
            <a:pPr marL="0" indent="0"/>
            <a:endParaRPr lang="en-US" smtClean="0"/>
          </a:p>
          <a:p>
            <a:pPr marL="0" indent="0"/>
            <a:endParaRPr lang="en-US" smtClean="0"/>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Finding Descriptive Attributes</a:t>
            </a:r>
          </a:p>
        </p:txBody>
      </p:sp>
      <p:sp>
        <p:nvSpPr>
          <p:cNvPr id="47107" name="Content Placeholder 2"/>
          <p:cNvSpPr>
            <a:spLocks noGrp="1"/>
          </p:cNvSpPr>
          <p:nvPr>
            <p:ph idx="1"/>
          </p:nvPr>
        </p:nvSpPr>
        <p:spPr/>
        <p:txBody>
          <a:bodyPr/>
          <a:lstStyle/>
          <a:p>
            <a:pPr marL="0" indent="0"/>
            <a:r>
              <a:rPr lang="en-US" dirty="0" smtClean="0"/>
              <a:t>The terms you defined during requirements clarification are good candidates.</a:t>
            </a:r>
          </a:p>
          <a:p>
            <a:pPr marL="0" indent="0"/>
            <a:endParaRPr lang="en-US" dirty="0" smtClean="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Finding Naming Attributes</a:t>
            </a:r>
          </a:p>
        </p:txBody>
      </p:sp>
      <p:sp>
        <p:nvSpPr>
          <p:cNvPr id="48131" name="Content Placeholder 2"/>
          <p:cNvSpPr>
            <a:spLocks noGrp="1"/>
          </p:cNvSpPr>
          <p:nvPr>
            <p:ph idx="1"/>
          </p:nvPr>
        </p:nvSpPr>
        <p:spPr/>
        <p:txBody>
          <a:bodyPr/>
          <a:lstStyle/>
          <a:p>
            <a:pPr marL="0" indent="0"/>
            <a:r>
              <a:rPr lang="en-US" dirty="0" smtClean="0"/>
              <a:t>Don’t just slap down “ID”!</a:t>
            </a:r>
          </a:p>
          <a:p>
            <a:pPr marL="0" indent="0"/>
            <a:endParaRPr lang="en-US" dirty="0" smtClean="0"/>
          </a:p>
          <a:p>
            <a:pPr marL="0" indent="0"/>
            <a:r>
              <a:rPr lang="en-US" dirty="0" smtClean="0"/>
              <a:t>Ask if there’s anything that properly represents the abstraction.</a:t>
            </a:r>
          </a:p>
          <a:p>
            <a:pPr marL="0" indent="0"/>
            <a:endParaRPr lang="en-US" dirty="0" smtClean="0"/>
          </a:p>
          <a:p>
            <a:pPr marL="0" indent="0"/>
            <a:endParaRPr lang="en-US" dirty="0" smtClean="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What identifies a phone?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Identifiers</a:t>
            </a:r>
            <a:endParaRPr lang="en-US" dirty="0"/>
          </a:p>
        </p:txBody>
      </p:sp>
      <p:sp>
        <p:nvSpPr>
          <p:cNvPr id="3" name="Content Placeholder 2"/>
          <p:cNvSpPr>
            <a:spLocks noGrp="1"/>
          </p:cNvSpPr>
          <p:nvPr>
            <p:ph idx="1"/>
          </p:nvPr>
        </p:nvSpPr>
        <p:spPr/>
        <p:txBody>
          <a:bodyPr/>
          <a:lstStyle/>
          <a:p>
            <a:r>
              <a:rPr lang="en-US" dirty="0" smtClean="0"/>
              <a:t>Pick the identifier that </a:t>
            </a:r>
            <a:r>
              <a:rPr lang="en-US" i="1" dirty="0" smtClean="0"/>
              <a:t>captures the abstraction </a:t>
            </a:r>
            <a:r>
              <a:rPr lang="en-US" dirty="0" smtClean="0"/>
              <a:t>you intend.</a:t>
            </a:r>
            <a:endParaRPr lang="en-US" dirty="0"/>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Finding Identifiers</a:t>
            </a:r>
          </a:p>
        </p:txBody>
      </p:sp>
      <p:sp>
        <p:nvSpPr>
          <p:cNvPr id="48131" name="Content Placeholder 2"/>
          <p:cNvSpPr>
            <a:spLocks noGrp="1"/>
          </p:cNvSpPr>
          <p:nvPr>
            <p:ph idx="1"/>
          </p:nvPr>
        </p:nvSpPr>
        <p:spPr/>
        <p:txBody>
          <a:bodyPr/>
          <a:lstStyle/>
          <a:p>
            <a:pPr marL="0" indent="0"/>
            <a:r>
              <a:rPr lang="en-US" dirty="0" smtClean="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Data Types</a:t>
            </a:r>
          </a:p>
        </p:txBody>
      </p:sp>
      <p:sp>
        <p:nvSpPr>
          <p:cNvPr id="68611" name="Content Placeholder 2"/>
          <p:cNvSpPr>
            <a:spLocks noGrp="1"/>
          </p:cNvSpPr>
          <p:nvPr>
            <p:ph idx="1"/>
          </p:nvPr>
        </p:nvSpPr>
        <p:spPr/>
        <p:txBody>
          <a:bodyPr/>
          <a:lstStyle/>
          <a:p>
            <a:pPr marL="0" indent="0"/>
            <a:r>
              <a:rPr lang="en-US" dirty="0" smtClean="0"/>
              <a:t>Every attribute has a </a:t>
            </a:r>
            <a:r>
              <a:rPr lang="en-US" i="1" dirty="0" smtClean="0"/>
              <a:t>domain-specific data type</a:t>
            </a:r>
            <a:r>
              <a:rPr lang="en-US" dirty="0" smtClean="0"/>
              <a:t>.</a:t>
            </a:r>
          </a:p>
          <a:p>
            <a:pPr marL="0" indent="0"/>
            <a:endParaRPr lang="en-US" dirty="0" smtClean="0"/>
          </a:p>
          <a:p>
            <a:pPr marL="0" indent="0"/>
            <a:r>
              <a:rPr lang="en-US" dirty="0" smtClean="0"/>
              <a:t>It has a value in the context of the subject matter.  </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smtClean="0"/>
              <a:t>Body.Length</a:t>
            </a:r>
            <a:r>
              <a:rPr lang="en-US" sz="2200" dirty="0" smtClean="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smtClean="0"/>
              <a:t>Body.Length</a:t>
            </a:r>
            <a:r>
              <a:rPr lang="en-US" sz="2200" dirty="0" smtClean="0"/>
              <a:t>: number of bytes</a:t>
            </a:r>
          </a:p>
          <a:p>
            <a:endParaRPr lang="en-US" sz="2200" dirty="0" smtClean="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A type may have:</a:t>
            </a:r>
          </a:p>
          <a:p>
            <a:pPr lvl="1"/>
            <a:r>
              <a:rPr lang="en-US" dirty="0" smtClean="0"/>
              <a:t>units (e.g. , meters, feet, nautical miles)</a:t>
            </a:r>
          </a:p>
          <a:p>
            <a:pPr lvl="1"/>
            <a:r>
              <a:rPr lang="en-US" dirty="0" smtClean="0"/>
              <a:t>range (e.g. 10..260, natural, negative integer)</a:t>
            </a:r>
          </a:p>
          <a:p>
            <a:pPr lvl="1"/>
            <a:r>
              <a:rPr lang="en-US" dirty="0" smtClean="0"/>
              <a:t>initial value (e.g. temperature: 0)</a:t>
            </a:r>
          </a:p>
          <a:p>
            <a:pPr lvl="1"/>
            <a:endParaRPr lang="en-US" dirty="0" smtClean="0"/>
          </a:p>
          <a:p>
            <a:r>
              <a:rPr lang="en-US" dirty="0" smtClean="0"/>
              <a:t>System data types include:</a:t>
            </a:r>
          </a:p>
          <a:p>
            <a:pPr lvl="1"/>
            <a:r>
              <a:rPr lang="en-US" dirty="0" smtClean="0"/>
              <a:t>date</a:t>
            </a:r>
          </a:p>
          <a:p>
            <a:pPr lvl="1"/>
            <a:r>
              <a:rPr lang="en-US" dirty="0" smtClean="0"/>
              <a:t>time</a:t>
            </a:r>
          </a:p>
          <a:p>
            <a:pPr lvl="1"/>
            <a:r>
              <a:rPr lang="en-US" dirty="0" smtClean="0"/>
              <a:t>unique id </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Levels of Commitment</a:t>
            </a:r>
            <a:endParaRPr lang="en-US"/>
          </a:p>
        </p:txBody>
      </p:sp>
      <p:sp>
        <p:nvSpPr>
          <p:cNvPr id="14339" name="Rectangle 3"/>
          <p:cNvSpPr>
            <a:spLocks noGrp="1" noChangeArrowheads="1"/>
          </p:cNvSpPr>
          <p:nvPr>
            <p:ph type="body" idx="1"/>
          </p:nvPr>
        </p:nvSpPr>
        <p:spPr/>
        <p:txBody>
          <a:bodyPr/>
          <a:lstStyle/>
          <a:p>
            <a:r>
              <a:rPr lang="en-US" dirty="0" smtClean="0"/>
              <a:t>We represent our abstractions in </a:t>
            </a:r>
            <a:r>
              <a:rPr lang="en-US" i="1" dirty="0" smtClean="0"/>
              <a:t>models </a:t>
            </a:r>
            <a:r>
              <a:rPr lang="en-US" dirty="0" smtClean="0"/>
              <a:t>of various types.</a:t>
            </a:r>
          </a:p>
          <a:p>
            <a:endParaRPr lang="en-US" dirty="0" smtClean="0"/>
          </a:p>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smtClean="0"/>
          </a:p>
          <a:p>
            <a:endParaRPr lang="en-US" dirty="0" smtClean="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smtClean="0"/>
              <a:t>Attribute Definitions</a:t>
            </a:r>
          </a:p>
        </p:txBody>
      </p:sp>
      <p:sp>
        <p:nvSpPr>
          <p:cNvPr id="60419" name="Content Placeholder 2"/>
          <p:cNvSpPr>
            <a:spLocks noGrp="1"/>
          </p:cNvSpPr>
          <p:nvPr>
            <p:ph idx="1"/>
          </p:nvPr>
        </p:nvSpPr>
        <p:spPr/>
        <p:txBody>
          <a:bodyPr/>
          <a:lstStyle/>
          <a:p>
            <a:pPr marL="0" indent="0"/>
            <a:r>
              <a:rPr lang="en-US" dirty="0" smtClean="0"/>
              <a:t>Write an attribute definition that explains the basis for abstraction for the attribute.</a:t>
            </a:r>
          </a:p>
          <a:p>
            <a:pPr marL="0" indent="0"/>
            <a:endParaRPr lang="en-US" dirty="0" smtClean="0"/>
          </a:p>
          <a:p>
            <a:pPr marL="0" indent="0"/>
            <a:endParaRPr lang="en-US" dirty="0" smtClean="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smtClean="0">
                <a:solidFill>
                  <a:srgbClr val="114FFB"/>
                </a:solidFill>
              </a:rPr>
              <a:t>Above Ground</a:t>
            </a:r>
          </a:p>
          <a:p>
            <a:pPr algn="ctr"/>
            <a:r>
              <a:rPr lang="en-US" dirty="0" smtClean="0">
                <a:solidFill>
                  <a:srgbClr val="114FFB"/>
                </a:solidFill>
              </a:rPr>
              <a:t>Level (AGL)</a:t>
            </a:r>
            <a:endParaRPr lang="en-US" dirty="0">
              <a:solidFill>
                <a:srgbClr val="114FFB"/>
              </a:solidFill>
            </a:endParaRP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smtClean="0">
                <a:solidFill>
                  <a:srgbClr val="114FFB"/>
                </a:solidFill>
              </a:rPr>
              <a:t>Mean Sea</a:t>
            </a:r>
          </a:p>
          <a:p>
            <a:pPr algn="ctr"/>
            <a:r>
              <a:rPr lang="en-US" dirty="0" smtClean="0">
                <a:solidFill>
                  <a:srgbClr val="114FFB"/>
                </a:solidFill>
              </a:rPr>
              <a:t>Level (MSL)</a:t>
            </a:r>
            <a:endParaRPr lang="en-US" dirty="0">
              <a:solidFill>
                <a:srgbClr val="114FFB"/>
              </a:solidFill>
            </a:endParaRP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smtClean="0"/>
              <a:t>Altitude</a:t>
            </a:r>
            <a:endParaRPr lang="en-US" dirty="0"/>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smtClean="0"/>
              <a:t>Altitude</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p:txBody>
          <a:bodyPr/>
          <a:lstStyle/>
          <a:p>
            <a:pPr marL="0" indent="0"/>
            <a:endParaRPr lang="en-US" dirty="0" smtClean="0"/>
          </a:p>
          <a:p>
            <a:pPr lvl="1">
              <a:buNone/>
            </a:pPr>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a:t>
            </a:r>
            <a:r>
              <a:rPr lang="en-US" sz="2200" dirty="0" smtClean="0"/>
              <a:t>travels, measured </a:t>
            </a:r>
            <a:r>
              <a:rPr lang="en-US" sz="2200" dirty="0"/>
              <a:t>in knots,</a:t>
            </a:r>
            <a:r>
              <a:rPr lang="en-US" sz="2200" dirty="0" smtClean="0"/>
              <a:t> between zero and 700</a:t>
            </a:r>
            <a:r>
              <a:rPr lang="en-US" sz="2200" dirty="0"/>
              <a:t>.”</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speed of the aircraft is how fast it’s going.</a:t>
            </a:r>
            <a:endParaRPr lang="en-US" sz="2200" dirty="0"/>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smtClean="0"/>
              <a:t>units</a:t>
            </a:r>
            <a:endParaRPr lang="en-US" sz="2000" dirty="0"/>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a:t>
            </a:r>
            <a:r>
              <a:rPr lang="en-US" sz="2200" dirty="0" smtClean="0"/>
              <a:t> a </a:t>
            </a:r>
            <a:r>
              <a:rPr lang="en-US" sz="2200" dirty="0"/>
              <a:t>message </a:t>
            </a:r>
            <a:r>
              <a:rPr lang="en-US" sz="2200" dirty="0" smtClean="0"/>
              <a:t>is measured </a:t>
            </a:r>
            <a:r>
              <a:rPr lang="en-US" sz="2200" dirty="0"/>
              <a:t>in bytes.  It</a:t>
            </a:r>
            <a:r>
              <a:rPr lang="en-US" sz="2200" dirty="0" smtClean="0"/>
              <a:t> may be between 0 </a:t>
            </a:r>
            <a:r>
              <a:rPr lang="en-US" sz="2200" dirty="0"/>
              <a:t>to 256K-1.</a:t>
            </a:r>
            <a:r>
              <a:rPr lang="en-US" sz="2200" dirty="0" smtClean="0"/>
              <a:t>  It is initially zero.</a:t>
            </a:r>
            <a:endParaRPr lang="en-US" sz="2200" dirty="0"/>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length of the message excludes the header.</a:t>
            </a:r>
            <a:endParaRPr lang="en-US" sz="2200" dirty="0"/>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smtClean="0"/>
              <a:t>units</a:t>
            </a:r>
            <a:endParaRPr lang="en-US" sz="2000" dirty="0"/>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smtClean="0"/>
              <a:t>Lovely.  It also excludes artichokes.</a:t>
            </a:r>
            <a:endParaRPr lang="en-US" sz="2000" dirty="0"/>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smtClean="0"/>
              <a:t>initial value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Definition Guidelines</a:t>
            </a:r>
            <a:endParaRPr lang="en-US" dirty="0"/>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smtClean="0"/>
              <a:t>Connect subject matter concept or quantity to abstraction</a:t>
            </a:r>
          </a:p>
          <a:p>
            <a:pPr lvl="1"/>
            <a:r>
              <a:rPr lang="en-US" dirty="0" smtClean="0"/>
              <a:t>Readily understood by subject-matter experts</a:t>
            </a:r>
          </a:p>
          <a:p>
            <a:pPr lvl="1"/>
            <a:r>
              <a:rPr lang="en-US" dirty="0" smtClean="0"/>
              <a:t>For quantitative attributes:</a:t>
            </a:r>
          </a:p>
          <a:p>
            <a:pPr lvl="2"/>
            <a:r>
              <a:rPr lang="en-US" dirty="0" smtClean="0"/>
              <a:t>Units (meters, yards, degrees Centigrade, </a:t>
            </a:r>
            <a:r>
              <a:rPr lang="en-US" dirty="0" err="1" smtClean="0"/>
              <a:t>milliparsecs</a:t>
            </a:r>
            <a:r>
              <a:rPr lang="en-US" dirty="0" smtClean="0"/>
              <a:t>)</a:t>
            </a:r>
          </a:p>
          <a:p>
            <a:pPr lvl="2"/>
            <a:r>
              <a:rPr lang="en-US" dirty="0" smtClean="0"/>
              <a:t>Origin (above ground level, mean sea level)</a:t>
            </a:r>
          </a:p>
          <a:p>
            <a:pPr lvl="1"/>
            <a:r>
              <a:rPr lang="en-US" dirty="0"/>
              <a:t>I</a:t>
            </a:r>
            <a:r>
              <a:rPr lang="en-US" dirty="0" smtClean="0"/>
              <a:t>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Testing Attributes</a:t>
            </a:r>
          </a:p>
        </p:txBody>
      </p:sp>
      <p:sp>
        <p:nvSpPr>
          <p:cNvPr id="63491" name="Content Placeholder 2"/>
          <p:cNvSpPr>
            <a:spLocks noGrp="1"/>
          </p:cNvSpPr>
          <p:nvPr>
            <p:ph idx="1"/>
          </p:nvPr>
        </p:nvSpPr>
        <p:spPr/>
        <p:txBody>
          <a:bodyPr/>
          <a:lstStyle/>
          <a:p>
            <a:pPr marL="0" indent="0"/>
            <a:r>
              <a:rPr lang="en-US" smtClean="0"/>
              <a:t>There are several tests you can apply to attributes. </a:t>
            </a:r>
          </a:p>
          <a:p>
            <a:pPr lvl="1"/>
            <a:r>
              <a:rPr lang="en-US" smtClean="0"/>
              <a:t>The Applies-to-All-Instances Test</a:t>
            </a:r>
          </a:p>
          <a:p>
            <a:pPr lvl="1"/>
            <a:r>
              <a:rPr lang="en-US" smtClean="0"/>
              <a:t>The Valid-Value Test</a:t>
            </a:r>
          </a:p>
          <a:p>
            <a:pPr lvl="1"/>
            <a:r>
              <a:rPr lang="en-US" smtClean="0"/>
              <a:t>The Multiple-Value Test</a:t>
            </a:r>
          </a:p>
          <a:p>
            <a:pPr lvl="1"/>
            <a:r>
              <a:rPr lang="en-US" smtClean="0"/>
              <a:t>The Compound-Value Test</a:t>
            </a:r>
          </a:p>
          <a:p>
            <a:pPr marL="0" indent="0"/>
            <a:endParaRPr lang="en-US" smtClean="0"/>
          </a:p>
          <a:p>
            <a:pPr lvl="1"/>
            <a:endParaRPr lang="en-US" smtClean="0"/>
          </a:p>
          <a:p>
            <a:pPr lvl="1"/>
            <a:endParaRPr lang="en-US" smtClean="0"/>
          </a:p>
          <a:p>
            <a:pPr marL="0" indent="0"/>
            <a:endParaRPr lang="en-US" smtClean="0"/>
          </a:p>
          <a:p>
            <a:pPr marL="0" indent="0"/>
            <a:endParaRPr lang="en-US" smtClean="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a:t>
            </a:r>
            <a:r>
              <a:rPr lang="en-US" sz="2200" dirty="0" smtClean="0"/>
              <a:t> an attribute having </a:t>
            </a:r>
            <a:r>
              <a:rPr lang="en-US" sz="2200" dirty="0"/>
              <a:t>a single</a:t>
            </a:r>
            <a:r>
              <a:rPr lang="en-US" sz="2200" dirty="0" smtClean="0"/>
              <a:t> potential value that has meaning in the subject matter. </a:t>
            </a:r>
            <a:endParaRPr lang="en-US" sz="2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Applies-to-All-Instances Test</a:t>
            </a:r>
          </a:p>
        </p:txBody>
      </p:sp>
      <p:sp>
        <p:nvSpPr>
          <p:cNvPr id="64515" name="Content Placeholder 2"/>
          <p:cNvSpPr>
            <a:spLocks noGrp="1"/>
          </p:cNvSpPr>
          <p:nvPr>
            <p:ph idx="1"/>
          </p:nvPr>
        </p:nvSpPr>
        <p:spPr/>
        <p:txBody>
          <a:bodyPr/>
          <a:lstStyle/>
          <a:p>
            <a:pPr marL="0" indent="0"/>
            <a:r>
              <a:rPr lang="en-US" dirty="0" smtClean="0"/>
              <a:t>Check that each attribute applies to all instances.</a:t>
            </a:r>
          </a:p>
          <a:p>
            <a:pPr marL="0" indent="0"/>
            <a:endParaRPr lang="en-US" dirty="0" smtClean="0"/>
          </a:p>
          <a:p>
            <a:pPr marL="0" indent="0"/>
            <a:endParaRPr lang="en-US" dirty="0" smtClean="0"/>
          </a:p>
          <a:p>
            <a:pPr marL="0" indent="0"/>
            <a:endParaRPr lang="en-US" dirty="0" smtClean="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gridCol w="1447800"/>
                <a:gridCol w="1447800"/>
                <a:gridCol w="1447800"/>
                <a:gridCol w="1447800"/>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Valid-Value Test</a:t>
            </a:r>
          </a:p>
        </p:txBody>
      </p:sp>
      <p:sp>
        <p:nvSpPr>
          <p:cNvPr id="65539" name="Content Placeholder 2"/>
          <p:cNvSpPr>
            <a:spLocks noGrp="1"/>
          </p:cNvSpPr>
          <p:nvPr>
            <p:ph idx="1"/>
          </p:nvPr>
        </p:nvSpPr>
        <p:spPr/>
        <p:txBody>
          <a:bodyPr/>
          <a:lstStyle/>
          <a:p>
            <a:pPr marL="0" indent="0"/>
            <a:r>
              <a:rPr lang="en-US" dirty="0" smtClean="0"/>
              <a:t>Check that each attribute has a valid value </a:t>
            </a:r>
            <a:r>
              <a:rPr lang="en-US" i="1" dirty="0" smtClean="0"/>
              <a:t>at some point in its lifecycle.</a:t>
            </a:r>
          </a:p>
          <a:p>
            <a:pPr marL="0" indent="0"/>
            <a:endParaRPr lang="en-US" dirty="0" smtClean="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Multiple-Value Test</a:t>
            </a:r>
          </a:p>
        </p:txBody>
      </p:sp>
      <p:sp>
        <p:nvSpPr>
          <p:cNvPr id="66563" name="Content Placeholder 2"/>
          <p:cNvSpPr>
            <a:spLocks noGrp="1"/>
          </p:cNvSpPr>
          <p:nvPr>
            <p:ph idx="1"/>
          </p:nvPr>
        </p:nvSpPr>
        <p:spPr/>
        <p:txBody>
          <a:bodyPr/>
          <a:lstStyle/>
          <a:p>
            <a:pPr marL="0" indent="0"/>
            <a:r>
              <a:rPr lang="en-US" dirty="0" smtClean="0"/>
              <a:t>Check that each attribute has a single value.</a:t>
            </a:r>
          </a:p>
          <a:p>
            <a:pPr marL="0" indent="0"/>
            <a:endParaRPr lang="en-US" dirty="0" smtClean="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Compound-Value Test</a:t>
            </a:r>
          </a:p>
        </p:txBody>
      </p:sp>
      <p:sp>
        <p:nvSpPr>
          <p:cNvPr id="67587" name="Content Placeholder 2"/>
          <p:cNvSpPr>
            <a:spLocks noGrp="1"/>
          </p:cNvSpPr>
          <p:nvPr>
            <p:ph idx="1"/>
          </p:nvPr>
        </p:nvSpPr>
        <p:spPr/>
        <p:txBody>
          <a:bodyPr/>
          <a:lstStyle/>
          <a:p>
            <a:pPr marL="0" indent="0"/>
            <a:r>
              <a:rPr lang="en-US" dirty="0" smtClean="0"/>
              <a:t>Check that each attribute is treated as a single unit.</a:t>
            </a:r>
          </a:p>
          <a:p>
            <a:pPr marL="0" indent="0"/>
            <a:endParaRPr lang="en-US" dirty="0" smtClean="0"/>
          </a:p>
          <a:p>
            <a:pPr marL="0" indent="0"/>
            <a:r>
              <a:rPr lang="en-US" sz="1800" dirty="0" smtClean="0">
                <a:latin typeface="Andale Mono"/>
                <a:cs typeface="Andale Mono"/>
              </a:rPr>
              <a:t>Aircraft.(latitude, longitude)</a:t>
            </a:r>
          </a:p>
          <a:p>
            <a:pPr marL="0" indent="0"/>
            <a:endParaRPr lang="en-US" sz="1800" dirty="0">
              <a:latin typeface="Andale Mono"/>
              <a:cs typeface="Andale Mono"/>
            </a:endParaRPr>
          </a:p>
          <a:p>
            <a:pPr marL="0" indent="0"/>
            <a:r>
              <a:rPr lang="en-US" sz="1800" dirty="0" smtClean="0">
                <a:latin typeface="Andale Mono"/>
                <a:cs typeface="Andale Mono"/>
              </a:rPr>
              <a:t>Operation “Proceed along the latitude line”</a:t>
            </a:r>
          </a:p>
          <a:p>
            <a:pPr marL="0" indent="0"/>
            <a:endParaRPr lang="en-US" sz="1800" dirty="0">
              <a:latin typeface="Andale Mono"/>
              <a:cs typeface="Andale Mono"/>
            </a:endParaRPr>
          </a:p>
          <a:p>
            <a:r>
              <a:rPr lang="en-US" sz="1800" dirty="0" smtClean="0">
                <a:latin typeface="Andale Mono"/>
                <a:cs typeface="Andale Mono"/>
              </a:rPr>
              <a:t>Operation “Move from ( 57ºN, 1ºE ) </a:t>
            </a:r>
            <a:r>
              <a:rPr lang="en-US" sz="1800" dirty="0">
                <a:latin typeface="Andale Mono"/>
                <a:cs typeface="Andale Mono"/>
              </a:rPr>
              <a:t>to ( 57ºN, </a:t>
            </a:r>
            <a:r>
              <a:rPr lang="en-US" sz="1800" dirty="0" smtClean="0">
                <a:latin typeface="Andale Mono"/>
                <a:cs typeface="Andale Mono"/>
              </a:rPr>
              <a:t>10ºE )” </a:t>
            </a:r>
          </a:p>
          <a:p>
            <a:pPr marL="0" indent="0"/>
            <a:endParaRPr lang="en-US" sz="1800" dirty="0" smtClean="0">
              <a:latin typeface="Andale Mono"/>
              <a:cs typeface="Andale Mono"/>
            </a:endParaRPr>
          </a:p>
          <a:p>
            <a:pPr marL="0" indent="0"/>
            <a:endParaRPr lang="en-US" dirty="0" smtClean="0"/>
          </a:p>
          <a:p>
            <a:pPr marL="0" indent="0"/>
            <a:endParaRPr lang="en-US" dirty="0" smtClean="0"/>
          </a:p>
          <a:p>
            <a:pPr marL="0" indent="0"/>
            <a:endParaRPr lang="en-US" dirty="0"/>
          </a:p>
          <a:p>
            <a:pPr marL="0" indent="0"/>
            <a:r>
              <a:rPr lang="en-US" dirty="0" smtClean="0"/>
              <a:t>You (in your subject matter) cannot break it apart.  Someone else might though.</a:t>
            </a:r>
          </a:p>
          <a:p>
            <a:pPr marL="0" indent="0"/>
            <a:endParaRPr lang="en-US" dirty="0" smtClean="0"/>
          </a:p>
        </p:txBody>
      </p:sp>
      <p:grpSp>
        <p:nvGrpSpPr>
          <p:cNvPr id="4" name="Group 3"/>
          <p:cNvGrpSpPr>
            <a:grpSpLocks noChangeAspect="1"/>
          </p:cNvGrpSpPr>
          <p:nvPr/>
        </p:nvGrpSpPr>
        <p:grpSpPr>
          <a:xfrm>
            <a:off x="7467600" y="38100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8"/>
          <p:cNvGrpSpPr>
            <a:grpSpLocks noChangeAspect="1"/>
          </p:cNvGrpSpPr>
          <p:nvPr/>
        </p:nvGrpSpPr>
        <p:grpSpPr>
          <a:xfrm>
            <a:off x="7543800" y="2057400"/>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Write two attribute descriptions from the attributes you identified earlier.</a:t>
            </a:r>
          </a:p>
          <a:p>
            <a:pPr marL="179387" lvl="1" indent="0">
              <a:buNone/>
            </a:pPr>
            <a:endParaRPr lang="en-US" dirty="0"/>
          </a:p>
          <a:p>
            <a:pPr indent="-360363"/>
            <a:r>
              <a:rPr lang="en-US" dirty="0" smtClean="0"/>
              <a:t>Apply the tests.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smtClean="0"/>
              <a:t>3.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3</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sz="1200"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multiplicity that captures the number of </a:t>
            </a:r>
            <a:br>
              <a:rPr lang="en-US" dirty="0" smtClean="0"/>
            </a:br>
            <a:r>
              <a:rPr lang="en-US" dirty="0" smtClean="0"/>
              <a:t>instances that participate</a:t>
            </a:r>
          </a:p>
          <a:p>
            <a:pPr lvl="1"/>
            <a:endParaRPr lang="en-US" dirty="0"/>
          </a:p>
          <a:p>
            <a:pPr lvl="1"/>
            <a:endParaRPr lang="en-US" dirty="0" smtClean="0"/>
          </a:p>
          <a:p>
            <a:pPr lvl="1"/>
            <a:endParaRPr lang="en-US" dirty="0"/>
          </a:p>
          <a:p>
            <a:pPr lvl="1"/>
            <a:endParaRPr lang="en-US" dirty="0" smtClean="0"/>
          </a:p>
          <a:p>
            <a:pPr lvl="1"/>
            <a:endParaRPr lang="en-US" dirty="0"/>
          </a:p>
          <a:p>
            <a:endParaRPr lang="en-US" sz="1200" dirty="0" smtClean="0"/>
          </a:p>
          <a:p>
            <a:r>
              <a:rPr lang="en-US" dirty="0" smtClean="0"/>
              <a:t>A “link” is an instance of an association. </a:t>
            </a:r>
          </a:p>
          <a:p>
            <a:pPr lvl="1"/>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conditionality that captures whether the instances must participate in the association</a:t>
            </a:r>
          </a:p>
          <a:p>
            <a:pPr lvl="1">
              <a:buNone/>
            </a:pPr>
            <a:endParaRPr lang="en-US" dirty="0" smtClean="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Names</a:t>
            </a:r>
          </a:p>
        </p:txBody>
      </p:sp>
      <p:sp>
        <p:nvSpPr>
          <p:cNvPr id="30723" name="Content Placeholder 2"/>
          <p:cNvSpPr>
            <a:spLocks noGrp="1"/>
          </p:cNvSpPr>
          <p:nvPr>
            <p:ph idx="1"/>
          </p:nvPr>
        </p:nvSpPr>
        <p:spPr/>
        <p:txBody>
          <a:bodyPr/>
          <a:lstStyle/>
          <a:p>
            <a:pPr marL="0" indent="0"/>
            <a:r>
              <a:rPr lang="en-US" dirty="0" smtClean="0"/>
              <a:t>The name captures the role </a:t>
            </a:r>
            <a:br>
              <a:rPr lang="en-US" dirty="0" smtClean="0"/>
            </a:br>
            <a:r>
              <a:rPr lang="en-US" dirty="0" smtClean="0"/>
              <a:t>the “target” class plays with </a:t>
            </a:r>
            <a:br>
              <a:rPr lang="en-US" dirty="0" smtClean="0"/>
            </a:br>
            <a:r>
              <a:rPr lang="en-US" dirty="0" smtClean="0"/>
              <a:t>respect to the other end.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These are written:</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a:t>
            </a:r>
            <a:r>
              <a:rPr lang="en-US" sz="2000" dirty="0" smtClean="0"/>
              <a:t> roles </a:t>
            </a:r>
            <a:r>
              <a:rPr lang="en-US" sz="2000" dirty="0"/>
              <a:t>instead of verb phrases. </a:t>
            </a:r>
          </a:p>
          <a:p>
            <a:endParaRPr lang="en-US" sz="1000" dirty="0"/>
          </a:p>
          <a:p>
            <a:r>
              <a:rPr lang="en-US" sz="2000" dirty="0"/>
              <a:t>Ignore</a:t>
            </a:r>
            <a:r>
              <a:rPr lang="en-US" sz="2000" dirty="0" smtClean="0"/>
              <a:t> them.  </a:t>
            </a:r>
          </a:p>
          <a:p>
            <a:endParaRPr lang="en-US" sz="1000" dirty="0" smtClean="0"/>
          </a:p>
          <a:p>
            <a:pPr algn="ctr"/>
            <a:r>
              <a:rPr lang="en-US" sz="2000" i="1" dirty="0" smtClean="0"/>
              <a:t>Roles won’t </a:t>
            </a:r>
            <a:r>
              <a:rPr lang="en-US" sz="2000" i="1" dirty="0"/>
              <a:t>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smtClean="0"/>
              <a:t>is owned by</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smtClean="0"/>
              <a:t>manages</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smtClean="0"/>
              <a:t>0..1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Person</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0..*</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1524000" y="5486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12954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Association Identifiers</a:t>
            </a:r>
          </a:p>
        </p:txBody>
      </p:sp>
      <p:sp>
        <p:nvSpPr>
          <p:cNvPr id="33795" name="Content Placeholder 2"/>
          <p:cNvSpPr>
            <a:spLocks noGrp="1"/>
          </p:cNvSpPr>
          <p:nvPr>
            <p:ph idx="1"/>
          </p:nvPr>
        </p:nvSpPr>
        <p:spPr/>
        <p:txBody>
          <a:bodyPr/>
          <a:lstStyle/>
          <a:p>
            <a:pPr marL="0" indent="0"/>
            <a:r>
              <a:rPr lang="en-US" dirty="0" smtClean="0"/>
              <a:t>Names at the ends of associations may not be unique.</a:t>
            </a:r>
          </a:p>
          <a:p>
            <a:pPr marL="0" indent="0"/>
            <a:endParaRPr lang="en-US" dirty="0" smtClean="0"/>
          </a:p>
          <a:p>
            <a:pPr marL="0" indent="0"/>
            <a:r>
              <a:rPr lang="en-US" dirty="0" smtClean="0"/>
              <a:t>Therefore each association has a unique identifier.</a:t>
            </a:r>
          </a:p>
          <a:p>
            <a:pPr marL="0" indent="0"/>
            <a:endParaRPr lang="en-US" dirty="0" smtClean="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Finding Associations</a:t>
            </a:r>
          </a:p>
        </p:txBody>
      </p:sp>
      <p:sp>
        <p:nvSpPr>
          <p:cNvPr id="49155" name="Content Placeholder 2"/>
          <p:cNvSpPr>
            <a:spLocks noGrp="1"/>
          </p:cNvSpPr>
          <p:nvPr>
            <p:ph idx="1"/>
          </p:nvPr>
        </p:nvSpPr>
        <p:spPr/>
        <p:txBody>
          <a:bodyPr/>
          <a:lstStyle/>
          <a:p>
            <a:pPr marL="0" indent="0"/>
            <a:r>
              <a:rPr lang="en-US" dirty="0" smtClean="0"/>
              <a:t>Capture the </a:t>
            </a:r>
            <a:r>
              <a:rPr lang="en-US" i="1" dirty="0" smtClean="0"/>
              <a:t>meaning </a:t>
            </a:r>
            <a:r>
              <a:rPr lang="en-US" dirty="0" smtClean="0"/>
              <a:t>of the association.</a:t>
            </a:r>
          </a:p>
          <a:p>
            <a:pPr marL="0" indent="0"/>
            <a:endParaRPr lang="en-US" dirty="0" smtClean="0"/>
          </a:p>
          <a:p>
            <a:pPr marL="0" indent="0"/>
            <a:r>
              <a:rPr lang="en-US" dirty="0" smtClean="0"/>
              <a:t>Be certain to name both ‘ends’ and check their multiplicity and conditionality.</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r>
              <a:rPr lang="en-US" dirty="0" smtClean="0"/>
              <a:t>Read this as:</a:t>
            </a:r>
          </a:p>
          <a:p>
            <a:pPr lvl="1" indent="-354013"/>
            <a:r>
              <a:rPr lang="en-US" dirty="0" smtClean="0"/>
              <a:t>(One) Station is managed by one On-Duty Station Manager</a:t>
            </a:r>
          </a:p>
          <a:p>
            <a:pPr lvl="1" indent="-354013"/>
            <a:r>
              <a:rPr lang="en-US" dirty="0"/>
              <a:t>An </a:t>
            </a:r>
            <a:r>
              <a:rPr lang="en-US" dirty="0" smtClean="0"/>
              <a:t>On</a:t>
            </a:r>
            <a:r>
              <a:rPr lang="en-US" dirty="0"/>
              <a:t>-Duty Station </a:t>
            </a:r>
            <a:r>
              <a:rPr lang="en-US" dirty="0" smtClean="0"/>
              <a:t>Manager </a:t>
            </a:r>
            <a:r>
              <a:rPr lang="en-US" dirty="0"/>
              <a:t>is </a:t>
            </a:r>
            <a:r>
              <a:rPr lang="en-US" dirty="0" smtClean="0"/>
              <a:t>managing one </a:t>
            </a:r>
            <a:r>
              <a:rPr lang="en-US" dirty="0"/>
              <a:t>Station </a:t>
            </a:r>
          </a:p>
          <a:p>
            <a:pPr lvl="1" indent="-354013"/>
            <a:endParaRPr lang="en-US" dirty="0" smtClean="0"/>
          </a:p>
          <a:p>
            <a:pPr marL="0" indent="0"/>
            <a:endParaRPr lang="en-US" dirty="0" smtClean="0"/>
          </a:p>
          <a:p>
            <a:pPr marL="0" indent="0"/>
            <a:endParaRPr lang="en-US" dirty="0" smtClean="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smtClean="0"/>
              <a:t>Every association must have a description that:</a:t>
            </a:r>
          </a:p>
          <a:p>
            <a:pPr lvl="1"/>
            <a:r>
              <a:rPr lang="en-US" sz="2400" dirty="0" smtClean="0"/>
              <a:t>connects </a:t>
            </a:r>
            <a:r>
              <a:rPr lang="en-US" sz="2400" dirty="0"/>
              <a:t>the abstraction </a:t>
            </a:r>
            <a:r>
              <a:rPr lang="en-US" sz="2400" dirty="0" smtClean="0"/>
              <a:t>to the </a:t>
            </a:r>
            <a:r>
              <a:rPr lang="en-US" sz="2400" dirty="0"/>
              <a:t>subject </a:t>
            </a:r>
            <a:r>
              <a:rPr lang="en-US" sz="2400" dirty="0" smtClean="0"/>
              <a:t>matter </a:t>
            </a:r>
            <a:endParaRPr lang="en-US" sz="2400" dirty="0"/>
          </a:p>
          <a:p>
            <a:pPr lvl="1"/>
            <a:r>
              <a:rPr lang="en-US" sz="2400" dirty="0" smtClean="0"/>
              <a:t>provides </a:t>
            </a:r>
            <a:r>
              <a:rPr lang="en-US" sz="2400" dirty="0"/>
              <a:t>details about the </a:t>
            </a:r>
            <a:r>
              <a:rPr lang="en-US" sz="2400" dirty="0" smtClean="0"/>
              <a:t/>
            </a:r>
            <a:br>
              <a:rPr lang="en-US" sz="2400" dirty="0" smtClean="0"/>
            </a:br>
            <a:r>
              <a:rPr lang="en-US" sz="2400" dirty="0" smtClean="0"/>
              <a:t>semantics </a:t>
            </a:r>
            <a:r>
              <a:rPr lang="en-US" sz="2400" dirty="0"/>
              <a:t>of the association </a:t>
            </a:r>
            <a:r>
              <a:rPr lang="en-US" sz="2400" dirty="0" smtClean="0"/>
              <a:t/>
            </a:r>
            <a:br>
              <a:rPr lang="en-US" sz="2400" dirty="0" smtClean="0"/>
            </a:br>
            <a:r>
              <a:rPr lang="en-US" sz="2400" dirty="0" smtClean="0"/>
              <a:t>or </a:t>
            </a:r>
            <a:r>
              <a:rPr lang="en-US" sz="2400" dirty="0"/>
              <a:t>how it is </a:t>
            </a:r>
            <a:r>
              <a:rPr lang="en-US" sz="2400" dirty="0" smtClean="0"/>
              <a:t>used</a:t>
            </a:r>
            <a:endParaRPr lang="en-US" sz="2400" dirty="0"/>
          </a:p>
          <a:p>
            <a:pPr lvl="1"/>
            <a:r>
              <a:rPr lang="en-US" sz="2400" dirty="0"/>
              <a:t>s</a:t>
            </a:r>
            <a:r>
              <a:rPr lang="en-US" sz="2400" dirty="0" smtClean="0"/>
              <a:t>ays when it is </a:t>
            </a:r>
            <a:r>
              <a:rPr lang="en-US" sz="2400" dirty="0"/>
              <a:t>established </a:t>
            </a:r>
            <a:r>
              <a:rPr lang="en-US" sz="2400" dirty="0" smtClean="0"/>
              <a:t/>
            </a:r>
            <a:br>
              <a:rPr lang="en-US" sz="2400" dirty="0" smtClean="0"/>
            </a:br>
            <a:r>
              <a:rPr lang="en-US" sz="2400" dirty="0" smtClean="0"/>
              <a:t>and removed</a:t>
            </a:r>
            <a:r>
              <a:rPr lang="en-US" sz="2400" dirty="0"/>
              <a:t> </a:t>
            </a:r>
            <a:r>
              <a:rPr lang="en-US" sz="2400" dirty="0" smtClean="0"/>
              <a:t>(</a:t>
            </a:r>
            <a:r>
              <a:rPr lang="en-US" sz="2400" i="1" dirty="0" smtClean="0"/>
              <a:t>time scope</a:t>
            </a:r>
            <a:r>
              <a:rPr lang="en-US" sz="2400" dirty="0" smtClean="0"/>
              <a:t>)</a:t>
            </a:r>
            <a:endParaRPr lang="en-US" sz="2400" dirty="0"/>
          </a:p>
          <a:p>
            <a:endParaRPr lang="en-US" dirty="0" smtClean="0"/>
          </a:p>
          <a:p>
            <a:endParaRPr lang="en-US" dirty="0"/>
          </a:p>
          <a:p>
            <a:pPr marL="0" indent="0"/>
            <a:endParaRPr lang="en-US" dirty="0" smtClean="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a:t>
            </a:r>
            <a:r>
              <a:rPr lang="en-US" sz="2200" dirty="0" smtClean="0"/>
              <a:t>The </a:t>
            </a:r>
            <a:r>
              <a:rPr lang="en-US" sz="2200" dirty="0"/>
              <a:t>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smtClean="0"/>
              <a:t>One fact in one place!</a:t>
            </a:r>
            <a:endParaRPr lang="en-US" sz="20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Multiplicity Test</a:t>
            </a:r>
          </a:p>
        </p:txBody>
      </p:sp>
      <p:sp>
        <p:nvSpPr>
          <p:cNvPr id="72707" name="Content Placeholder 2"/>
          <p:cNvSpPr>
            <a:spLocks noGrp="1"/>
          </p:cNvSpPr>
          <p:nvPr>
            <p:ph idx="1"/>
          </p:nvPr>
        </p:nvSpPr>
        <p:spPr/>
        <p:txBody>
          <a:bodyPr/>
          <a:lstStyle/>
          <a:p>
            <a:pPr marL="0" indent="0"/>
            <a:r>
              <a:rPr lang="en-US" dirty="0" smtClean="0"/>
              <a:t>Check that the class is defined in such a way that it justifies </a:t>
            </a:r>
            <a:br>
              <a:rPr lang="en-US" dirty="0" smtClean="0"/>
            </a:br>
            <a:r>
              <a:rPr lang="en-US" dirty="0" smtClean="0"/>
              <a:t>the multiplicity.</a:t>
            </a:r>
          </a:p>
          <a:p>
            <a:pPr marL="0" indent="0"/>
            <a:endParaRPr lang="en-US" sz="1200" dirty="0" smtClean="0"/>
          </a:p>
          <a:p>
            <a:pPr marL="0" indent="0"/>
            <a:r>
              <a:rPr lang="en-US" dirty="0" smtClean="0"/>
              <a:t>Can a Dog have multiple owners?</a:t>
            </a:r>
          </a:p>
          <a:p>
            <a:pPr lvl="1"/>
            <a:r>
              <a:rPr lang="en-US" dirty="0" smtClean="0"/>
              <a:t>At one time?</a:t>
            </a:r>
          </a:p>
          <a:p>
            <a:pPr lvl="1"/>
            <a:r>
              <a:rPr lang="en-US" dirty="0" smtClean="0"/>
              <a:t>Over time?</a:t>
            </a:r>
          </a:p>
          <a:p>
            <a:pPr lvl="1"/>
            <a:endParaRPr lang="en-US" sz="1200" dirty="0" smtClean="0"/>
          </a:p>
          <a:p>
            <a:pPr marL="0" indent="0"/>
            <a:r>
              <a:rPr lang="en-US" dirty="0" smtClean="0"/>
              <a:t>Do we need to know:</a:t>
            </a:r>
          </a:p>
          <a:p>
            <a:pPr lvl="1"/>
            <a:r>
              <a:rPr lang="en-US" dirty="0" smtClean="0"/>
              <a:t>What dogs were owned </a:t>
            </a:r>
            <a:br>
              <a:rPr lang="en-US" dirty="0" smtClean="0"/>
            </a:br>
            <a:r>
              <a:rPr lang="en-US" dirty="0" smtClean="0"/>
              <a:t>in the past?</a:t>
            </a:r>
          </a:p>
          <a:p>
            <a:pPr lvl="1"/>
            <a:r>
              <a:rPr lang="en-US" dirty="0" smtClean="0"/>
              <a:t>Is that a separate association?</a:t>
            </a:r>
          </a:p>
          <a:p>
            <a:endParaRPr lang="en-US" sz="1200" dirty="0"/>
          </a:p>
          <a:p>
            <a:r>
              <a:rPr lang="en-US" dirty="0" smtClean="0"/>
              <a:t>Your decisions must be based </a:t>
            </a:r>
            <a:br>
              <a:rPr lang="en-US" dirty="0" smtClean="0"/>
            </a:br>
            <a:r>
              <a:rPr lang="en-US" dirty="0" smtClean="0"/>
              <a:t>on the requirements!</a:t>
            </a:r>
          </a:p>
          <a:p>
            <a:pPr lvl="1">
              <a:buFont typeface="Monotype Sorts" charset="2"/>
              <a:buNone/>
            </a:pPr>
            <a:endParaRPr lang="en-US" dirty="0" smtClean="0"/>
          </a:p>
          <a:p>
            <a:pPr marL="0" indent="0"/>
            <a:endParaRPr lang="en-US" dirty="0" smtClean="0"/>
          </a:p>
          <a:p>
            <a:pPr marL="0" indent="0"/>
            <a:endParaRPr lang="en-US" dirty="0" smtClean="0"/>
          </a:p>
          <a:p>
            <a:pPr marL="0" indent="0"/>
            <a:endParaRPr lang="en-US" dirty="0" smtClean="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smtClean="0"/>
              <a:t>Check that the class is defined so it justifies the conditionality.</a:t>
            </a:r>
          </a:p>
          <a:p>
            <a:pPr marL="0" indent="0"/>
            <a:endParaRPr lang="en-US" sz="1200" dirty="0" smtClean="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smtClean="0"/>
              <a:t>When is a dog owner a Dog Owner?</a:t>
            </a:r>
          </a:p>
          <a:p>
            <a:pPr lvl="1"/>
            <a:r>
              <a:rPr lang="en-US" dirty="0" smtClean="0"/>
              <a:t>When he has a dog?</a:t>
            </a:r>
          </a:p>
          <a:p>
            <a:pPr lvl="1"/>
            <a:r>
              <a:rPr lang="en-US" dirty="0" smtClean="0"/>
              <a:t>When he has a license?</a:t>
            </a:r>
          </a:p>
          <a:p>
            <a:pPr lvl="1"/>
            <a:r>
              <a:rPr lang="en-US" dirty="0" smtClean="0"/>
              <a:t>Once a dog owner, always  a dog owner?</a:t>
            </a:r>
          </a:p>
          <a:p>
            <a:pPr marL="0" indent="0"/>
            <a:endParaRPr lang="en-US" sz="1200" dirty="0" smtClean="0"/>
          </a:p>
          <a:p>
            <a:r>
              <a:rPr lang="en-US" dirty="0"/>
              <a:t>Your decisions must be based </a:t>
            </a:r>
            <a:br>
              <a:rPr lang="en-US" dirty="0"/>
            </a:br>
            <a:r>
              <a:rPr lang="en-US" dirty="0"/>
              <a:t>on the requirements!</a:t>
            </a:r>
          </a:p>
          <a:p>
            <a:pPr marL="0" indent="0"/>
            <a:endParaRPr lang="en-US" sz="1200" dirty="0" smtClean="0"/>
          </a:p>
          <a:p>
            <a:pPr marL="0" indent="0"/>
            <a:endParaRPr lang="en-US" dirty="0" smtClean="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Scope</a:t>
            </a:r>
            <a:endParaRPr lang="en-US" dirty="0"/>
          </a:p>
        </p:txBody>
      </p:sp>
      <p:sp>
        <p:nvSpPr>
          <p:cNvPr id="4" name="Content Placeholder 3"/>
          <p:cNvSpPr>
            <a:spLocks noGrp="1"/>
          </p:cNvSpPr>
          <p:nvPr>
            <p:ph idx="1"/>
          </p:nvPr>
        </p:nvSpPr>
        <p:spPr/>
        <p:txBody>
          <a:bodyPr/>
          <a:lstStyle/>
          <a:p>
            <a:r>
              <a:rPr lang="en-US" dirty="0" smtClean="0"/>
              <a:t>The model captures the instance population at </a:t>
            </a:r>
            <a:br>
              <a:rPr lang="en-US" dirty="0" smtClean="0"/>
            </a:br>
            <a:r>
              <a:rPr lang="en-US" dirty="0" smtClean="0"/>
              <a:t>any given instant in time.</a:t>
            </a:r>
          </a:p>
          <a:p>
            <a:endParaRPr lang="en-US" dirty="0" smtClean="0"/>
          </a:p>
          <a:p>
            <a:r>
              <a:rPr lang="en-US" dirty="0" smtClean="0"/>
              <a:t>Be sure:</a:t>
            </a:r>
          </a:p>
          <a:p>
            <a:pPr lvl="1"/>
            <a:r>
              <a:rPr lang="en-US" dirty="0" smtClean="0"/>
              <a:t>the conditionality and </a:t>
            </a:r>
          </a:p>
          <a:p>
            <a:pPr lvl="1"/>
            <a:r>
              <a:rPr lang="en-US" dirty="0" smtClean="0"/>
              <a:t>multiplicity </a:t>
            </a:r>
          </a:p>
          <a:p>
            <a:r>
              <a:rPr lang="en-US" dirty="0" smtClean="0"/>
              <a:t>reflect that fact.</a:t>
            </a:r>
          </a:p>
          <a:p>
            <a:endParaRPr lang="en-US" dirty="0" smtClean="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smtClean="0"/>
              <a:t>R3</a:t>
            </a:r>
            <a:endParaRPr lang="en-US" b="1" dirty="0"/>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smtClean="0"/>
              <a:t>managed</a:t>
            </a:r>
            <a:endParaRPr lang="en-US" dirty="0"/>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smtClean="0"/>
              <a:t>has been </a:t>
            </a:r>
            <a:br>
              <a:rPr lang="en-US" dirty="0" smtClean="0"/>
            </a:br>
            <a:r>
              <a:rPr lang="en-US" dirty="0" smtClean="0"/>
              <a:t>managed</a:t>
            </a:r>
            <a:endParaRPr lang="en-US" dirty="0"/>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smtClean="0"/>
              <a:t>1..*</a:t>
            </a:r>
            <a:endParaRPr lang="en-US" dirty="0"/>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smtClean="0"/>
              <a:t>R2</a:t>
            </a:r>
            <a:endParaRPr lang="en-US" b="1" dirty="0"/>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smtClean="0"/>
              <a:t>1..*</a:t>
            </a:r>
            <a:endParaRPr lang="en-US" dirty="0"/>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smtClean="0"/>
              <a:t>What does “instant in time” mean?   Exactly?</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smtClean="0"/>
              <a:t>Preexisting Instances</a:t>
            </a:r>
            <a:endParaRPr lang="en-US" dirty="0"/>
          </a:p>
        </p:txBody>
      </p:sp>
      <p:sp>
        <p:nvSpPr>
          <p:cNvPr id="3" name="Content Placeholder 2"/>
          <p:cNvSpPr>
            <a:spLocks noGrp="1"/>
          </p:cNvSpPr>
          <p:nvPr>
            <p:ph idx="1"/>
          </p:nvPr>
        </p:nvSpPr>
        <p:spPr/>
        <p:txBody>
          <a:bodyPr/>
          <a:lstStyle/>
          <a:p>
            <a:r>
              <a:rPr lang="en-US" dirty="0" smtClean="0"/>
              <a:t>Some instances exist before the system starts running.</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gridCol w="1346200"/>
                <a:gridCol w="1346200"/>
                <a:gridCol w="1346200"/>
                <a:gridCol w="1346200"/>
                <a:gridCol w="1346200"/>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r>
              <a:rPr lang="en-US" dirty="0" smtClean="0"/>
              <a:t>.</a:t>
            </a:r>
          </a:p>
          <a:p>
            <a:r>
              <a:rPr lang="en-US" dirty="0" smtClean="0">
                <a:latin typeface="Arial (body)"/>
                <a:cs typeface="Arial (body)"/>
              </a:rPr>
              <a:t>(At least </a:t>
            </a:r>
            <a:r>
              <a:rPr lang="en-US" dirty="0" err="1">
                <a:solidFill>
                  <a:srgbClr val="000000"/>
                </a:solidFill>
                <a:latin typeface="Arial (body)"/>
                <a:ea typeface="Lucida Grande"/>
                <a:cs typeface="Arial (body)"/>
              </a:rPr>
              <a:t>WorkoutSession</a:t>
            </a:r>
            <a:r>
              <a:rPr lang="en-US" dirty="0">
                <a:solidFill>
                  <a:srgbClr val="000000"/>
                </a:solidFill>
                <a:latin typeface="Arial (body)"/>
                <a:ea typeface="Lucida Grande"/>
                <a:cs typeface="Arial (body)"/>
              </a:rPr>
              <a:t>, </a:t>
            </a:r>
            <a:r>
              <a:rPr lang="en-US" dirty="0" err="1">
                <a:solidFill>
                  <a:srgbClr val="000000"/>
                </a:solidFill>
                <a:latin typeface="Arial (body)"/>
                <a:ea typeface="Lucida Grande"/>
                <a:cs typeface="Arial (body)"/>
              </a:rPr>
              <a:t>WorkoutTimer</a:t>
            </a:r>
            <a:r>
              <a:rPr lang="en-US" dirty="0">
                <a:solidFill>
                  <a:srgbClr val="000000"/>
                </a:solidFill>
                <a:latin typeface="Arial (body)"/>
                <a:ea typeface="Lucida Grande"/>
                <a:cs typeface="Arial (body)"/>
              </a:rPr>
              <a:t>, Goal, </a:t>
            </a:r>
            <a:r>
              <a:rPr lang="en-US" dirty="0" err="1">
                <a:solidFill>
                  <a:srgbClr val="000000"/>
                </a:solidFill>
                <a:latin typeface="Arial (body)"/>
                <a:ea typeface="Lucida Grande"/>
                <a:cs typeface="Arial (body)"/>
              </a:rPr>
              <a:t>TrackLog</a:t>
            </a:r>
            <a:r>
              <a:rPr lang="en-US" dirty="0">
                <a:solidFill>
                  <a:srgbClr val="000000"/>
                </a:solidFill>
                <a:latin typeface="Arial (body)"/>
                <a:ea typeface="Lucida Grande"/>
                <a:cs typeface="Arial (body)"/>
              </a:rPr>
              <a:t>, and </a:t>
            </a:r>
            <a:r>
              <a:rPr lang="en-US" dirty="0" smtClean="0">
                <a:solidFill>
                  <a:srgbClr val="000000"/>
                </a:solidFill>
                <a:latin typeface="Arial (body)"/>
                <a:ea typeface="Lucida Grande"/>
                <a:cs typeface="Arial (body)"/>
              </a:rPr>
              <a:t>TrackPoint.)</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a:t>
            </a:r>
            <a:r>
              <a:rPr lang="en-US" dirty="0" smtClean="0"/>
              <a:t>‘end’, </a:t>
            </a:r>
            <a:r>
              <a:rPr lang="en-US" dirty="0"/>
              <a:t>and the</a:t>
            </a:r>
          </a:p>
          <a:p>
            <a:pPr lvl="1"/>
            <a:r>
              <a:rPr lang="en-US" dirty="0"/>
              <a:t>association ID</a:t>
            </a:r>
          </a:p>
          <a:p>
            <a:r>
              <a:rPr lang="en-US" dirty="0"/>
              <a:t>for the association as a whole</a:t>
            </a:r>
            <a:r>
              <a:rPr lang="en-US" dirty="0" smtClean="0"/>
              <a:t>.</a:t>
            </a:r>
          </a:p>
          <a:p>
            <a:endParaRPr lang="en-US" sz="1000" dirty="0"/>
          </a:p>
          <a:p>
            <a:r>
              <a:rPr lang="en-US" dirty="0" smtClean="0"/>
              <a:t>Write association descriptions for at least two associations.</a:t>
            </a:r>
          </a:p>
          <a:p>
            <a:endParaRPr lang="en-US" sz="1000" dirty="0" smtClean="0"/>
          </a:p>
          <a:p>
            <a:r>
              <a:rPr lang="en-US" dirty="0" smtClean="0"/>
              <a:t>Apply the tests.</a:t>
            </a:r>
            <a:endParaRPr lang="en-US" i="1" dirty="0" smtClean="0"/>
          </a:p>
          <a:p>
            <a:pPr lvl="1">
              <a:buNone/>
            </a:pPr>
            <a:endParaRPr lang="en-US"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Association Classes</a:t>
            </a:r>
          </a:p>
        </p:txBody>
      </p:sp>
      <p:sp>
        <p:nvSpPr>
          <p:cNvPr id="34819" name="Content Placeholder 2"/>
          <p:cNvSpPr>
            <a:spLocks noGrp="1"/>
          </p:cNvSpPr>
          <p:nvPr>
            <p:ph idx="1"/>
          </p:nvPr>
        </p:nvSpPr>
        <p:spPr/>
        <p:txBody>
          <a:bodyPr/>
          <a:lstStyle/>
          <a:p>
            <a:pPr marL="0" indent="0"/>
            <a:r>
              <a:rPr lang="en-US" dirty="0" smtClean="0"/>
              <a:t>An </a:t>
            </a:r>
            <a:r>
              <a:rPr lang="en-US" i="1" dirty="0" smtClean="0"/>
              <a:t>association class </a:t>
            </a:r>
            <a:r>
              <a:rPr lang="en-US" dirty="0" smtClean="0"/>
              <a:t>is a class that comes about as a result of an association.</a:t>
            </a:r>
          </a:p>
          <a:p>
            <a:pPr marL="0" indent="0"/>
            <a:endParaRPr lang="en-US" sz="1200" dirty="0" smtClean="0"/>
          </a:p>
          <a:p>
            <a:pPr marL="0" indent="0"/>
            <a:r>
              <a:rPr lang="en-US" dirty="0" smtClean="0"/>
              <a:t>The association may have:</a:t>
            </a:r>
          </a:p>
          <a:p>
            <a:pPr lvl="1"/>
            <a:r>
              <a:rPr lang="en-US" dirty="0" smtClean="0"/>
              <a:t>attributes that do not describe either participating class</a:t>
            </a:r>
          </a:p>
          <a:p>
            <a:pPr lvl="1"/>
            <a:r>
              <a:rPr lang="en-US" dirty="0" smtClean="0"/>
              <a:t>behavior of its own</a:t>
            </a:r>
          </a:p>
          <a:p>
            <a:pPr marL="179387" lvl="1" indent="0">
              <a:buNone/>
            </a:pPr>
            <a:endParaRPr lang="en-US" dirty="0" smtClean="0"/>
          </a:p>
          <a:p>
            <a:pPr marL="0" indent="0"/>
            <a:endParaRPr lang="en-US" dirty="0" smtClean="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Association Class</a:t>
            </a:r>
          </a:p>
        </p:txBody>
      </p:sp>
      <p:sp>
        <p:nvSpPr>
          <p:cNvPr id="36867" name="Content Placeholder 2"/>
          <p:cNvSpPr>
            <a:spLocks noGrp="1"/>
          </p:cNvSpPr>
          <p:nvPr>
            <p:ph idx="1"/>
          </p:nvPr>
        </p:nvSpPr>
        <p:spPr/>
        <p:txBody>
          <a:bodyPr/>
          <a:lstStyle/>
          <a:p>
            <a:pPr marL="0" indent="0"/>
            <a:r>
              <a:rPr lang="en-US" dirty="0" smtClean="0"/>
              <a:t>An association class is a class like any other.</a:t>
            </a:r>
          </a:p>
          <a:p>
            <a:pPr marL="0" indent="0"/>
            <a:endParaRPr lang="en-US" dirty="0"/>
          </a:p>
          <a:p>
            <a:pPr marL="0" indent="0"/>
            <a:r>
              <a:rPr lang="en-US" i="1" dirty="0" smtClean="0"/>
              <a:t>And</a:t>
            </a:r>
            <a:r>
              <a:rPr lang="en-US" dirty="0" smtClean="0"/>
              <a:t> an association like any other.</a:t>
            </a:r>
          </a:p>
          <a:p>
            <a:pPr marL="0" indent="0"/>
            <a:endParaRPr lang="en-US" dirty="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Association Class</a:t>
            </a:r>
          </a:p>
        </p:txBody>
      </p:sp>
      <p:sp>
        <p:nvSpPr>
          <p:cNvPr id="37891" name="Content Placeholder 2"/>
          <p:cNvSpPr>
            <a:spLocks noGrp="1"/>
          </p:cNvSpPr>
          <p:nvPr>
            <p:ph idx="1"/>
          </p:nvPr>
        </p:nvSpPr>
        <p:spPr/>
        <p:txBody>
          <a:bodyPr/>
          <a:lstStyle/>
          <a:p>
            <a:pPr marL="0" indent="0"/>
            <a:r>
              <a:rPr lang="en-US" dirty="0" smtClean="0"/>
              <a:t>An association class is an association like any other.</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smtClean="0"/>
              <a:t>is </a:t>
            </a:r>
          </a:p>
          <a:p>
            <a:pPr algn="ctr"/>
            <a:r>
              <a:rPr lang="en-US" dirty="0" smtClean="0"/>
              <a:t>owned </a:t>
            </a:r>
          </a:p>
          <a:p>
            <a:pPr algn="ctr"/>
            <a:r>
              <a:rPr lang="en-US" dirty="0" smtClean="0"/>
              <a:t>by</a:t>
            </a:r>
            <a:endParaRPr lang="en-US" dirty="0"/>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Association Classes</a:t>
            </a:r>
            <a:endParaRPr lang="en-US" dirty="0"/>
          </a:p>
        </p:txBody>
      </p:sp>
      <p:sp>
        <p:nvSpPr>
          <p:cNvPr id="3" name="Content Placeholder 2"/>
          <p:cNvSpPr>
            <a:spLocks noGrp="1"/>
          </p:cNvSpPr>
          <p:nvPr>
            <p:ph idx="1"/>
          </p:nvPr>
        </p:nvSpPr>
        <p:spPr/>
        <p:txBody>
          <a:bodyPr/>
          <a:lstStyle/>
          <a:p>
            <a:r>
              <a:rPr lang="en-US" dirty="0" smtClean="0"/>
              <a:t>Association classes come about when:</a:t>
            </a:r>
          </a:p>
          <a:p>
            <a:pPr lvl="1"/>
            <a:r>
              <a:rPr lang="en-US" dirty="0" smtClean="0"/>
              <a:t>the association has data that describes it</a:t>
            </a:r>
          </a:p>
          <a:p>
            <a:pPr lvl="1"/>
            <a:r>
              <a:rPr lang="en-US" dirty="0" smtClean="0"/>
              <a:t>the association has behavior of some sort</a:t>
            </a:r>
            <a:endParaRPr lang="en-US" dirty="0"/>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endParaRPr lang="en-US" smtClean="0"/>
          </a:p>
        </p:txBody>
      </p:sp>
      <p:sp>
        <p:nvSpPr>
          <p:cNvPr id="18435" name="Content Placeholder 2"/>
          <p:cNvSpPr>
            <a:spLocks noGrp="1"/>
          </p:cNvSpPr>
          <p:nvPr>
            <p:ph idx="1"/>
          </p:nvPr>
        </p:nvSpPr>
        <p:spPr/>
        <p:txBody>
          <a:bodyPr/>
          <a:lstStyle/>
          <a:p>
            <a:pPr marL="0" indent="0" algn="ctr"/>
            <a:r>
              <a:rPr lang="en-US" sz="9600" smtClean="0"/>
              <a:t>B: Classes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and Testing Association Classes</a:t>
            </a:r>
            <a:endParaRPr lang="en-US" dirty="0"/>
          </a:p>
        </p:txBody>
      </p:sp>
      <p:sp>
        <p:nvSpPr>
          <p:cNvPr id="3" name="Content Placeholder 2"/>
          <p:cNvSpPr>
            <a:spLocks noGrp="1"/>
          </p:cNvSpPr>
          <p:nvPr>
            <p:ph idx="1"/>
          </p:nvPr>
        </p:nvSpPr>
        <p:spPr/>
        <p:txBody>
          <a:bodyPr/>
          <a:lstStyle/>
          <a:p>
            <a:r>
              <a:rPr lang="en-US" dirty="0" smtClean="0"/>
              <a:t>Define and test the ‘class’ bit as you would any class:</a:t>
            </a:r>
          </a:p>
          <a:p>
            <a:pPr lvl="1"/>
            <a:r>
              <a:rPr lang="en-US" dirty="0" smtClean="0"/>
              <a:t>The Uniformity test </a:t>
            </a:r>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a:p>
            <a:endParaRPr lang="en-US" dirty="0" smtClean="0"/>
          </a:p>
          <a:p>
            <a:r>
              <a:rPr lang="en-US" dirty="0" smtClean="0"/>
              <a:t>Define and test the ‘association’ bit as part of the association descriptions.</a:t>
            </a:r>
          </a:p>
          <a:p>
            <a:pPr lvl="1"/>
            <a:r>
              <a:rPr lang="en-US" dirty="0" smtClean="0"/>
              <a:t>The Multiplicity test</a:t>
            </a:r>
          </a:p>
          <a:p>
            <a:pPr lvl="1"/>
            <a:r>
              <a:rPr lang="en-US" dirty="0" smtClean="0"/>
              <a:t>The Conditionality test</a:t>
            </a:r>
          </a:p>
          <a:p>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p:txBody>
          <a:bodyPr/>
          <a:lstStyle/>
          <a:p>
            <a:r>
              <a:rPr lang="en-US" dirty="0" smtClean="0"/>
              <a:t>Generalization partitions a set into subsets.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not the same as inheritance</a:t>
            </a:r>
            <a:endParaRPr lang="en-US" dirty="0"/>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smtClean="0"/>
              <a:t>4.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4</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Class Modeling</a:t>
            </a:r>
          </a:p>
        </p:txBody>
      </p:sp>
      <p:sp>
        <p:nvSpPr>
          <p:cNvPr id="75779" name="Content Placeholder 2"/>
          <p:cNvSpPr>
            <a:spLocks noGrp="1"/>
          </p:cNvSpPr>
          <p:nvPr>
            <p:ph idx="1"/>
          </p:nvPr>
        </p:nvSpPr>
        <p:spPr/>
        <p:txBody>
          <a:bodyPr/>
          <a:lstStyle/>
          <a:p>
            <a:pPr marL="0" indent="0"/>
            <a:r>
              <a:rPr lang="en-US" dirty="0" smtClean="0"/>
              <a:t>Class modeling is rarely about the classes.</a:t>
            </a:r>
          </a:p>
          <a:p>
            <a:pPr marL="0" indent="0"/>
            <a:endParaRPr lang="en-US" dirty="0" smtClean="0"/>
          </a:p>
          <a:p>
            <a:pPr marL="0" indent="0"/>
            <a:r>
              <a:rPr lang="en-US" dirty="0" smtClean="0"/>
              <a:t>It’s easy to find:</a:t>
            </a:r>
          </a:p>
          <a:p>
            <a:pPr lvl="1"/>
            <a:r>
              <a:rPr lang="en-US" dirty="0" smtClean="0"/>
              <a:t>tangible classes</a:t>
            </a:r>
          </a:p>
          <a:p>
            <a:pPr lvl="1"/>
            <a:r>
              <a:rPr lang="en-US" dirty="0" smtClean="0"/>
              <a:t>classes derived from terms during clarification</a:t>
            </a:r>
          </a:p>
          <a:p>
            <a:pPr lvl="1"/>
            <a:r>
              <a:rPr lang="en-US" dirty="0" smtClean="0"/>
              <a:t>components of various sorts</a:t>
            </a:r>
          </a:p>
          <a:p>
            <a:pPr lvl="1"/>
            <a:endParaRPr lang="en-US" dirty="0" smtClean="0"/>
          </a:p>
          <a:p>
            <a:pPr marL="0" indent="0"/>
            <a:r>
              <a:rPr lang="en-US" dirty="0" smtClean="0"/>
              <a:t>But they often hide behavior of other classes.</a:t>
            </a:r>
          </a:p>
          <a:p>
            <a:pPr marL="0" indent="0"/>
            <a:endParaRPr lang="en-US" dirty="0" smtClean="0"/>
          </a:p>
          <a:p>
            <a:pPr marL="0" indent="0"/>
            <a:r>
              <a:rPr lang="en-US" dirty="0" smtClean="0"/>
              <a:t>Consider this example:</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Phone Class</a:t>
            </a:r>
            <a:endParaRPr lang="en-US" dirty="0"/>
          </a:p>
        </p:txBody>
      </p:sp>
      <p:sp>
        <p:nvSpPr>
          <p:cNvPr id="3" name="Content Placeholder 2"/>
          <p:cNvSpPr>
            <a:spLocks noGrp="1"/>
          </p:cNvSpPr>
          <p:nvPr>
            <p:ph idx="1"/>
          </p:nvPr>
        </p:nvSpPr>
        <p:spPr>
          <a:xfrm>
            <a:off x="762000" y="1219200"/>
            <a:ext cx="8077200" cy="5638800"/>
          </a:xfrm>
        </p:spPr>
        <p:txBody>
          <a:bodyPr/>
          <a:lstStyle/>
          <a:p>
            <a:r>
              <a:rPr lang="en-US" dirty="0" smtClean="0"/>
              <a:t>A Phone class could hide the behavior of :</a:t>
            </a:r>
          </a:p>
          <a:p>
            <a:pPr lvl="1"/>
            <a:r>
              <a:rPr lang="en-US" dirty="0" smtClean="0"/>
              <a:t>the phone itself (on/off hook)</a:t>
            </a:r>
          </a:p>
          <a:p>
            <a:pPr lvl="1"/>
            <a:r>
              <a:rPr lang="en-US" dirty="0" smtClean="0"/>
              <a:t>the making of a call</a:t>
            </a:r>
          </a:p>
          <a:p>
            <a:pPr lvl="1"/>
            <a:r>
              <a:rPr lang="en-US" dirty="0" smtClean="0"/>
              <a:t>managing call-waiting</a:t>
            </a:r>
          </a:p>
          <a:p>
            <a:pPr lvl="1"/>
            <a:r>
              <a:rPr lang="en-US" dirty="0" smtClean="0"/>
              <a:t>creating a conference call</a:t>
            </a:r>
          </a:p>
          <a:p>
            <a:pPr lvl="1"/>
            <a:r>
              <a:rPr lang="en-US" dirty="0" smtClean="0"/>
              <a:t>etc</a:t>
            </a:r>
          </a:p>
          <a:p>
            <a:pPr lvl="1"/>
            <a:r>
              <a:rPr lang="en-US" dirty="0" smtClean="0"/>
              <a:t>etc</a:t>
            </a:r>
          </a:p>
          <a:p>
            <a:pPr lvl="1"/>
            <a:r>
              <a:rPr lang="en-US" dirty="0" smtClean="0"/>
              <a:t>etc</a:t>
            </a:r>
          </a:p>
          <a:p>
            <a:endParaRPr lang="en-US" dirty="0" smtClean="0"/>
          </a:p>
          <a:p>
            <a:endParaRPr lang="en-US" dirty="0" smtClean="0"/>
          </a:p>
          <a:p>
            <a:r>
              <a:rPr lang="en-US" dirty="0" smtClean="0"/>
              <a:t>Better to split it up into multiple classes.</a:t>
            </a:r>
          </a:p>
          <a:p>
            <a:endParaRPr lang="en-US" dirty="0" smtClean="0"/>
          </a:p>
          <a:p>
            <a:r>
              <a:rPr lang="en-US" dirty="0" smtClean="0"/>
              <a:t>				                 </a:t>
            </a:r>
            <a:r>
              <a:rPr lang="en-US" i="1" dirty="0" smtClean="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1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smtClean="0"/>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867"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smtClean="0"/>
              <a:t>Workshop</a:t>
            </a:r>
          </a:p>
        </p:txBody>
      </p:sp>
      <p:sp>
        <p:nvSpPr>
          <p:cNvPr id="77828" name="Content Placeholder 2"/>
          <p:cNvSpPr>
            <a:spLocks noGrp="1"/>
          </p:cNvSpPr>
          <p:nvPr>
            <p:ph idx="1"/>
          </p:nvPr>
        </p:nvSpPr>
        <p:spPr/>
        <p:txBody>
          <a:bodyPr/>
          <a:lstStyle/>
          <a:p>
            <a:pPr marL="0" indent="0"/>
            <a:r>
              <a:rPr lang="en-US" smtClean="0"/>
              <a:t>Your job is to move fluid between storage tanks and cooking tanks.</a:t>
            </a:r>
          </a:p>
          <a:p>
            <a:pPr marL="0" indent="0"/>
            <a:endParaRPr lang="en-US" smtClean="0"/>
          </a:p>
          <a:p>
            <a:pPr marL="0" indent="0"/>
            <a:r>
              <a:rPr lang="en-US" smtClean="0"/>
              <a:t>What are the classes? </a:t>
            </a:r>
          </a:p>
          <a:p>
            <a:pPr marL="0" indent="0"/>
            <a:endParaRPr lang="en-US" smtClean="0"/>
          </a:p>
          <a:p>
            <a:pPr marL="0" indent="0"/>
            <a:r>
              <a:rPr lang="en-US" smtClean="0"/>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891"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smtClean="0"/>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16"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smtClean="0">
                <a:latin typeface="Comic Sans MS"/>
              </a:rPr>
              <a:t>Hmm, </a:t>
            </a:r>
            <a:r>
              <a:rPr lang="en-US" dirty="0">
                <a:latin typeface="Comic Sans MS"/>
              </a:rPr>
              <a:t>all storage tanks have </a:t>
            </a:r>
            <a:r>
              <a:rPr lang="en-US" dirty="0" smtClean="0">
                <a:latin typeface="Comic Sans MS"/>
              </a:rPr>
              <a:t>an outlet </a:t>
            </a:r>
            <a:r>
              <a:rPr lang="en-US" dirty="0">
                <a:latin typeface="Comic Sans MS"/>
              </a:rPr>
              <a:t>valve, and an upper or lower manifold.  </a:t>
            </a:r>
          </a:p>
          <a:p>
            <a:pPr defTabSz="820738">
              <a:lnSpc>
                <a:spcPct val="80000"/>
              </a:lnSpc>
            </a:pPr>
            <a:endParaRPr lang="en-US" dirty="0">
              <a:latin typeface="Comic Sans MS"/>
            </a:endParaRPr>
          </a:p>
          <a:p>
            <a:pPr defTabSz="820738">
              <a:lnSpc>
                <a:spcPct val="80000"/>
              </a:lnSpc>
            </a:pPr>
            <a:r>
              <a:rPr lang="en-US" dirty="0" smtClean="0">
                <a:latin typeface="Comic Sans MS"/>
              </a:rPr>
              <a:t>And all </a:t>
            </a:r>
            <a:r>
              <a:rPr lang="en-US" dirty="0">
                <a:latin typeface="Comic Sans MS"/>
              </a:rPr>
              <a:t>cooking tanks have an inlet valve and two manifolds.  If we </a:t>
            </a:r>
            <a:r>
              <a:rPr lang="en-US" dirty="0" smtClean="0">
                <a:latin typeface="Comic Sans MS"/>
              </a:rPr>
              <a:t>know which…</a:t>
            </a:r>
            <a:r>
              <a:rPr lang="en-US" dirty="0">
                <a:latin typeface="Comic Sans MS"/>
              </a:rPr>
              <a:t>.</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smtClean="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Cooking Tank</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smtClean="0"/>
              <a:t>is input to</a:t>
            </a:r>
            <a:endParaRPr lang="en-US" dirty="0"/>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smtClean="0"/>
              <a:t>R7</a:t>
            </a:r>
            <a:endParaRPr lang="en-US" dirty="0"/>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smtClean="0"/>
              <a:t>R8</a:t>
            </a:r>
            <a:endParaRPr lang="en-US" dirty="0"/>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smtClean="0"/>
              <a:t>1..*</a:t>
            </a:r>
            <a:endParaRPr lang="en-US" dirty="0"/>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smtClean="0"/>
              <a:t>1..*</a:t>
            </a:r>
            <a:endParaRPr lang="en-US" dirty="0"/>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smtClean="0"/>
              <a:t>1</a:t>
            </a:r>
            <a:endParaRPr lang="en-US" dirty="0"/>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smtClean="0"/>
              <a:t>1</a:t>
            </a:r>
            <a:endParaRPr lang="en-US" dirty="0"/>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smtClean="0"/>
              <a:t>outputs from</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What’s Wrong With That?</a:t>
            </a:r>
          </a:p>
        </p:txBody>
      </p:sp>
      <p:sp>
        <p:nvSpPr>
          <p:cNvPr id="80899" name="Content Placeholder 2"/>
          <p:cNvSpPr>
            <a:spLocks noGrp="1"/>
          </p:cNvSpPr>
          <p:nvPr>
            <p:ph idx="1"/>
          </p:nvPr>
        </p:nvSpPr>
        <p:spPr/>
        <p:txBody>
          <a:bodyPr/>
          <a:lstStyle/>
          <a:p>
            <a:pPr lvl="1"/>
            <a:r>
              <a:rPr lang="en-US" dirty="0" smtClean="0"/>
              <a:t>The classes (tanks, valve etc) have complex behavior</a:t>
            </a:r>
          </a:p>
          <a:p>
            <a:pPr lvl="1"/>
            <a:r>
              <a:rPr lang="en-US" dirty="0" smtClean="0"/>
              <a:t>It’s not clear where the behavior belongs</a:t>
            </a:r>
          </a:p>
          <a:p>
            <a:pPr lvl="2"/>
            <a:r>
              <a:rPr lang="en-US" dirty="0" smtClean="0"/>
              <a:t>Should the Storage Tank empty itself?</a:t>
            </a:r>
          </a:p>
          <a:p>
            <a:pPr lvl="2"/>
            <a:r>
              <a:rPr lang="en-US" dirty="0" smtClean="0"/>
              <a:t>Or the Cooking Tank fill itself?</a:t>
            </a:r>
          </a:p>
          <a:p>
            <a:pPr lvl="1">
              <a:buNone/>
            </a:pPr>
            <a:endParaRPr lang="en-US" dirty="0" smtClean="0"/>
          </a:p>
          <a:p>
            <a:pPr lvl="1"/>
            <a:endParaRPr lang="en-US" dirty="0" smtClean="0"/>
          </a:p>
          <a:p>
            <a:pPr lvl="1"/>
            <a:endParaRPr lang="en-US" dirty="0" smtClean="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t>Cooking Tank</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smtClean="0"/>
                <a:t>is input to</a:t>
              </a:r>
              <a:endParaRPr lang="en-US" sz="1200" dirty="0"/>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smtClean="0"/>
                <a:t>1</a:t>
              </a:r>
              <a:endParaRPr lang="en-US" sz="1200" dirty="0"/>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smtClean="0"/>
                <a:t>R7</a:t>
              </a:r>
              <a:endParaRPr lang="en-US" sz="1200" dirty="0"/>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smtClean="0"/>
                <a:t>R8</a:t>
              </a:r>
              <a:endParaRPr lang="en-US" sz="1200" dirty="0"/>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smtClean="0"/>
                <a:t>outputs from</a:t>
              </a:r>
              <a:endParaRPr lang="en-US" sz="1200" dirty="0"/>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smtClean="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smtClean="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1.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Possible Changes</a:t>
            </a:r>
          </a:p>
        </p:txBody>
      </p:sp>
      <p:sp>
        <p:nvSpPr>
          <p:cNvPr id="133" name="Content Placeholder 132"/>
          <p:cNvSpPr>
            <a:spLocks noGrp="1"/>
          </p:cNvSpPr>
          <p:nvPr>
            <p:ph idx="1"/>
          </p:nvPr>
        </p:nvSpPr>
        <p:spPr/>
        <p:txBody>
          <a:bodyPr/>
          <a:lstStyle/>
          <a:p>
            <a:r>
              <a:rPr lang="en-US" dirty="0" smtClean="0"/>
              <a:t>… we make changes:</a:t>
            </a:r>
          </a:p>
          <a:p>
            <a:pPr lvl="1"/>
            <a:r>
              <a:rPr lang="en-US" dirty="0" smtClean="0"/>
              <a:t>Add a valve in the middle of a pipe</a:t>
            </a:r>
          </a:p>
          <a:p>
            <a:pPr lvl="1"/>
            <a:r>
              <a:rPr lang="en-US" dirty="0" smtClean="0"/>
              <a:t>Change target of product</a:t>
            </a:r>
          </a:p>
          <a:p>
            <a:pPr lvl="1"/>
            <a:r>
              <a:rPr lang="en-US" dirty="0" smtClean="0"/>
              <a:t>Add a new tank</a:t>
            </a:r>
          </a:p>
          <a:p>
            <a:pPr lvl="1"/>
            <a:r>
              <a:rPr lang="en-US" dirty="0" smtClean="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r>
              <a:rPr lang="en-US" b="1" dirty="0" smtClean="0">
                <a:latin typeface="Courier" charset="0"/>
              </a:rPr>
              <a:t>;</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smtClean="0"/>
              <a:t>Look for the invariants:</a:t>
            </a:r>
          </a:p>
          <a:p>
            <a:pPr lvl="1">
              <a:buSzPct val="125000"/>
              <a:buFont typeface="Wingdings" charset="2"/>
              <a:buChar char="§"/>
            </a:pPr>
            <a:r>
              <a:rPr lang="en-US"/>
              <a:t>The facts of valve,</a:t>
            </a:r>
            <a:r>
              <a:rPr lang="en-US" smtClean="0"/>
              <a:t> pumps</a:t>
            </a:r>
            <a:r>
              <a:rPr lang="en-US"/>
              <a:t>,</a:t>
            </a:r>
            <a:r>
              <a:rPr lang="en-US" smtClean="0"/>
              <a:t> </a:t>
            </a:r>
            <a:br>
              <a:rPr lang="en-US" smtClean="0"/>
            </a:br>
            <a:r>
              <a:rPr lang="en-US" smtClean="0"/>
              <a:t>tanks </a:t>
            </a:r>
            <a:r>
              <a:rPr lang="en-US"/>
              <a:t>etc.</a:t>
            </a:r>
          </a:p>
          <a:p>
            <a:pPr lvl="1">
              <a:buSzPct val="125000"/>
              <a:buFont typeface="Wingdings" charset="2"/>
              <a:buChar char="§"/>
            </a:pPr>
            <a:r>
              <a:rPr lang="en-US"/>
              <a:t>A closed pipe will</a:t>
            </a:r>
            <a:r>
              <a:rPr lang="en-US" smtClean="0"/>
              <a:t> always</a:t>
            </a:r>
            <a:br>
              <a:rPr lang="en-US" smtClean="0"/>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a:t>
            </a:r>
            <a:r>
              <a:rPr lang="en-US" smtClean="0"/>
              <a:t> between </a:t>
            </a:r>
            <a:br>
              <a:rPr lang="en-US" smtClean="0"/>
            </a:br>
            <a:r>
              <a:rPr lang="en-US" smtClean="0"/>
              <a:t>two </a:t>
            </a:r>
            <a:r>
              <a:rPr lang="en-US"/>
              <a:t>pipes, they</a:t>
            </a:r>
            <a:r>
              <a:rPr lang="en-US" smtClean="0"/>
              <a:t> behave </a:t>
            </a:r>
            <a:br>
              <a:rPr lang="en-US" smtClean="0"/>
            </a:br>
            <a:r>
              <a:rPr lang="en-US" smtClean="0"/>
              <a:t>like </a:t>
            </a:r>
            <a:r>
              <a:rPr lang="en-US"/>
              <a:t>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93</a:t>
            </a:fld>
            <a:endParaRPr lang="en-US" smtClean="0"/>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smtClean="0">
                <a:latin typeface="Arial Unicode MS" charset="0"/>
              </a:rPr>
              <a:t>Each </a:t>
            </a:r>
            <a:r>
              <a:rPr lang="en-US">
                <a:latin typeface="Arial Unicode MS" charset="0"/>
              </a:rPr>
              <a:t>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a:t>
            </a:r>
            <a:r>
              <a:rPr lang="en-US" i="1" smtClean="0">
                <a:latin typeface="Arial Unicode MS" charset="0"/>
              </a:rPr>
              <a:t> D</a:t>
            </a:r>
            <a:r>
              <a:rPr lang="en-US" i="1">
                <a:latin typeface="Arial Unicode MS" charset="0"/>
              </a:rPr>
              <a:t>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a:t>
            </a:r>
            <a:r>
              <a:rPr lang="en-US" i="1" smtClean="0">
                <a:latin typeface="Arial Unicode MS" charset="0"/>
              </a:rPr>
              <a:t>	   J</a:t>
            </a:r>
            <a:r>
              <a:rPr lang="en-US" i="1">
                <a:latin typeface="Arial Unicode MS" charset="0"/>
              </a:rPr>
              <a:t>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a:t>
            </a:r>
            <a:r>
              <a:rPr lang="en-US" i="1" smtClean="0">
                <a:latin typeface="Arial Unicode MS" charset="0"/>
              </a:rPr>
              <a:t>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Resilient to Change?</a:t>
            </a:r>
            <a:endParaRPr lang="en-US"/>
          </a:p>
        </p:txBody>
      </p:sp>
      <p:sp>
        <p:nvSpPr>
          <p:cNvPr id="89091" name="Rectangle 3"/>
          <p:cNvSpPr>
            <a:spLocks noGrp="1" noChangeArrowheads="1"/>
          </p:cNvSpPr>
          <p:nvPr>
            <p:ph type="body" idx="1"/>
          </p:nvPr>
        </p:nvSpPr>
        <p:spPr/>
        <p:txBody>
          <a:bodyPr/>
          <a:lstStyle/>
          <a:p>
            <a:pPr lvl="1"/>
            <a:r>
              <a:rPr lang="en-US" dirty="0" smtClean="0"/>
              <a:t>In the world, the addition of new valve #23 is small.</a:t>
            </a:r>
          </a:p>
          <a:p>
            <a:pPr lvl="1"/>
            <a:r>
              <a:rPr lang="en-US" dirty="0" smtClean="0"/>
              <a:t>In the old abstraction, the resulting change is huge.</a:t>
            </a:r>
          </a:p>
          <a:p>
            <a:pPr lvl="1"/>
            <a:r>
              <a:rPr lang="en-US" dirty="0" smtClean="0"/>
              <a:t>In the new abstraction, only the data changes. </a:t>
            </a:r>
            <a:br>
              <a:rPr lang="en-US" dirty="0" smtClean="0"/>
            </a:br>
            <a:endParaRPr lang="en-US" dirty="0" smtClean="0"/>
          </a:p>
          <a:p>
            <a:r>
              <a:rPr lang="en-US" dirty="0" smtClean="0"/>
              <a:t>	Pipe	Pipe	Valve</a:t>
            </a:r>
          </a:p>
          <a:p>
            <a:r>
              <a:rPr lang="en-US" dirty="0" smtClean="0"/>
              <a:t>	A	D1	5</a:t>
            </a:r>
          </a:p>
          <a:p>
            <a:r>
              <a:rPr lang="en-US" dirty="0" smtClean="0"/>
              <a:t>	D1	D2	23</a:t>
            </a:r>
          </a:p>
          <a:p>
            <a:r>
              <a:rPr lang="en-US" dirty="0" smtClean="0"/>
              <a:t>	D2	J	10</a:t>
            </a:r>
          </a:p>
          <a:p>
            <a:r>
              <a:rPr lang="en-US" dirty="0" smtClean="0"/>
              <a:t>	J	K	15</a:t>
            </a:r>
          </a:p>
          <a:p>
            <a:endParaRPr lang="en-US" dirty="0" smtClean="0"/>
          </a:p>
          <a:p>
            <a:endParaRPr lang="en-US" dirty="0" smtClean="0"/>
          </a:p>
          <a:p>
            <a:pPr lvl="1"/>
            <a:r>
              <a:rPr lang="en-US" dirty="0" smtClean="0"/>
              <a:t>The change in the logic is none, absolutely none.</a:t>
            </a:r>
            <a:endParaRPr lang="en-US" dirty="0"/>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Putting behavior in the tangible classes makes them</a:t>
            </a:r>
          </a:p>
          <a:p>
            <a:pPr lvl="1"/>
            <a:r>
              <a:rPr lang="en-US" dirty="0" smtClean="0"/>
              <a:t>large, and</a:t>
            </a:r>
          </a:p>
          <a:p>
            <a:pPr lvl="1"/>
            <a:r>
              <a:rPr lang="en-US" dirty="0" smtClean="0"/>
              <a:t>hard to understand</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356"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a:r>
            <a:r>
              <a:rPr kumimoji="0" lang="en-US" sz="1800" b="0" i="0" u="none" strike="noStrike" cap="none" normalizeH="0" dirty="0" smtClean="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To avoid that, we:</a:t>
            </a:r>
          </a:p>
          <a:p>
            <a:pPr lvl="1"/>
            <a:r>
              <a:rPr lang="en-US" dirty="0" smtClean="0"/>
              <a:t>focus on associations</a:t>
            </a:r>
          </a:p>
          <a:p>
            <a:pPr lvl="1"/>
            <a:r>
              <a:rPr lang="en-US" dirty="0" smtClean="0"/>
              <a:t>find the invariant</a:t>
            </a:r>
          </a:p>
          <a:p>
            <a:pPr lvl="1"/>
            <a:r>
              <a:rPr lang="en-US" dirty="0" smtClean="0"/>
              <a:t>build classes that control dumb devices</a:t>
            </a:r>
          </a:p>
          <a:p>
            <a:pPr lvl="1"/>
            <a:endParaRPr lang="en-US" dirty="0" smtClean="0"/>
          </a:p>
          <a:p>
            <a:r>
              <a:rPr lang="en-US" dirty="0" smtClean="0"/>
              <a:t>Here’s another example:</a:t>
            </a:r>
          </a:p>
          <a:p>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a:t>
            </a:r>
            <a:r>
              <a:rPr lang="en-US" sz="2000" u="sng" dirty="0" smtClean="0">
                <a:latin typeface="Helvetica" charset="0"/>
              </a:rPr>
              <a:t>		</a:t>
            </a:r>
            <a:r>
              <a:rPr lang="en-US" sz="2000" u="sng" dirty="0">
                <a:latin typeface="Helvetica" charset="0"/>
              </a:rPr>
              <a:t>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41277</TotalTime>
  <Pages>3</Pages>
  <Words>8824</Words>
  <Application>Microsoft Office PowerPoint</Application>
  <PresentationFormat>On-screen Show (4:3)</PresentationFormat>
  <Paragraphs>2813</Paragraphs>
  <Slides>216</Slides>
  <Notes>59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216</vt:i4>
      </vt:variant>
    </vt:vector>
  </HeadingPairs>
  <TitlesOfParts>
    <vt:vector size="219" baseType="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PowerPoint Presentation</vt:lpstr>
      <vt:lpstr>1.  Classes</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Testing Classes</vt:lpstr>
      <vt:lpstr>The Uniformity Test</vt:lpstr>
      <vt:lpstr>The Or Test</vt:lpstr>
      <vt:lpstr>The More-Than-a-List Test</vt:lpstr>
      <vt:lpstr>The Table Test</vt:lpstr>
      <vt:lpstr>The –er Test</vt:lpstr>
      <vt:lpstr>Workshop</vt:lpstr>
      <vt:lpstr>2.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3.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4.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5.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6.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7.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8.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9.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 I</vt:lpstr>
      <vt:lpstr>Workshop II</vt:lpstr>
      <vt:lpstr>Workshop II</vt:lpstr>
      <vt:lpstr>Workshop II</vt:lpstr>
      <vt:lpstr>10.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11.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12. What’s Next?</vt:lpstr>
      <vt:lpstr>Table of Contents</vt:lpstr>
      <vt:lpstr>Executable Model Hierarchy</vt:lpstr>
      <vt:lpstr>What’s Next?</vt:lpstr>
      <vt:lpstr>Workshops</vt:lpstr>
    </vt:vector>
  </TitlesOfParts>
  <Company>Mentor Graphics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R. Wolfe</cp:lastModifiedBy>
  <cp:revision>226</cp:revision>
  <cp:lastPrinted>2014-08-31T15:12:27Z</cp:lastPrinted>
  <dcterms:created xsi:type="dcterms:W3CDTF">2014-05-05T05:30:08Z</dcterms:created>
  <dcterms:modified xsi:type="dcterms:W3CDTF">2014-12-21T01:00:29Z</dcterms:modified>
</cp:coreProperties>
</file>